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0"/>
  </p:notesMasterIdLst>
  <p:sldIdLst>
    <p:sldId id="328" r:id="rId5"/>
    <p:sldId id="279" r:id="rId6"/>
    <p:sldId id="287" r:id="rId7"/>
    <p:sldId id="281" r:id="rId8"/>
    <p:sldId id="270" r:id="rId9"/>
    <p:sldId id="276" r:id="rId10"/>
    <p:sldId id="271" r:id="rId11"/>
    <p:sldId id="272" r:id="rId12"/>
    <p:sldId id="273" r:id="rId13"/>
    <p:sldId id="258" r:id="rId14"/>
    <p:sldId id="259" r:id="rId15"/>
    <p:sldId id="286" r:id="rId16"/>
    <p:sldId id="296" r:id="rId17"/>
    <p:sldId id="297" r:id="rId18"/>
    <p:sldId id="260" r:id="rId19"/>
    <p:sldId id="301" r:id="rId20"/>
    <p:sldId id="302" r:id="rId21"/>
    <p:sldId id="304" r:id="rId22"/>
    <p:sldId id="261" r:id="rId23"/>
    <p:sldId id="290" r:id="rId24"/>
    <p:sldId id="293" r:id="rId25"/>
    <p:sldId id="294" r:id="rId26"/>
    <p:sldId id="319" r:id="rId27"/>
    <p:sldId id="295" r:id="rId28"/>
    <p:sldId id="312" r:id="rId29"/>
    <p:sldId id="322" r:id="rId30"/>
    <p:sldId id="289" r:id="rId31"/>
    <p:sldId id="291" r:id="rId32"/>
    <p:sldId id="324" r:id="rId33"/>
    <p:sldId id="325" r:id="rId34"/>
    <p:sldId id="292" r:id="rId35"/>
    <p:sldId id="326" r:id="rId36"/>
    <p:sldId id="263" r:id="rId37"/>
    <p:sldId id="299" r:id="rId38"/>
    <p:sldId id="327" r:id="rId39"/>
    <p:sldId id="307" r:id="rId40"/>
    <p:sldId id="330" r:id="rId41"/>
    <p:sldId id="331" r:id="rId42"/>
    <p:sldId id="311" r:id="rId43"/>
    <p:sldId id="313" r:id="rId44"/>
    <p:sldId id="314" r:id="rId45"/>
    <p:sldId id="315" r:id="rId46"/>
    <p:sldId id="316" r:id="rId47"/>
    <p:sldId id="317" r:id="rId48"/>
    <p:sldId id="318" r:id="rId49"/>
  </p:sldIdLst>
  <p:sldSz cx="36004500" cy="17995900"/>
  <p:notesSz cx="6858000" cy="9144000"/>
  <p:embeddedFontLst>
    <p:embeddedFont>
      <p:font typeface="1FTV VIP Komika Axis" panose="020B0604020202020204" charset="0"/>
      <p:regular r:id="rId51"/>
    </p:embeddedFont>
    <p:embeddedFont>
      <p:font typeface="Cambria" panose="02040503050406030204" pitchFamily="18" charset="0"/>
      <p:regular r:id="rId52"/>
      <p:bold r:id="rId53"/>
      <p:italic r:id="rId54"/>
      <p:boldItalic r:id="rId55"/>
    </p:embeddedFont>
    <p:embeddedFont>
      <p:font typeface="Dancing Script Bold" panose="020B0604020202020204" charset="0"/>
      <p:regular r:id="rId56"/>
    </p:embeddedFont>
    <p:embeddedFont>
      <p:font typeface="Saira ExtraCondensed Bold" panose="020B0604020202020204" charset="0"/>
      <p:regular r:id="rId57"/>
    </p:embeddedFont>
    <p:embeddedFont>
      <p:font typeface="Saira ExtraCondensed Ultra-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329503-EDCF-94EA-AF7B-3FCD32ACC804}" name="NGUYỄN LÊ THIÊN LÝ" initials="LN" userId="S::23127223@student.hcmus.edu.vn::3c6dd0bb-b58e-422e-9bc4-44873e697a92" providerId="AD"/>
  <p188:author id="{4AE3F613-B2A0-2ECD-E7A3-DE0703D1AD24}" name="THÁI MINH HUY" initials="HT" userId="S::23127379@student.hcmus.edu.vn::53eb519c-438d-4168-811a-fbe4c7264b6f" providerId="AD"/>
  <p188:author id="{AB853F28-6A6B-711D-BF98-99EF38F7002E}" name="LÊ MINH ĐỨC" initials="ĐL" userId="S::23127351@student.hcmus.edu.vn::8a664f68-89d8-4bae-9a78-f5124b1ccc6e" providerId="AD"/>
  <p188:author id="{A212B578-3A14-3471-7C0F-EFCF6E4F58E1}" name="NGUYỄN MẠNH TƯỜNG" initials="NT" userId="S::23127514@student.hcmus.edu.vn::693de866-1c6d-4de5-b6e7-e77b0967f8fb" providerId="AD"/>
  <p188:author id="{FF85DFE7-CAFB-6D12-D2BE-621F5EF1381B}" name="TÔ MINH THẮNG" initials="TT" userId="S::23127260@student.hcmus.edu.vn::67c14955-8dcd-436f-afb5-e400a2dd572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D104"/>
    <a:srgbClr val="FFF3B6"/>
    <a:srgbClr val="515151"/>
    <a:srgbClr val="E03844"/>
    <a:srgbClr val="FFFF8F"/>
    <a:srgbClr val="CC202D"/>
    <a:srgbClr val="595959"/>
    <a:srgbClr val="4F81BD"/>
    <a:srgbClr val="EFEEEE"/>
    <a:srgbClr val="F4F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84A4E-6260-3BCB-02A7-EFB91B9773FA}" v="18" dt="2025-06-13T13:32:10.056"/>
    <p1510:client id="{25530E48-E308-434C-991D-05821A026694}" v="3" dt="2025-06-13T16:33:34.284"/>
    <p1510:client id="{3C1FE4F7-FC1F-4928-80AF-AFF84F503502}" v="4410" dt="2025-06-13T18:58:21.176"/>
    <p1510:client id="{83454E97-06FD-F933-5680-43C8BFD8D73A}" v="7" dt="2025-06-13T12:09:27.875"/>
    <p1510:client id="{83F3B007-1773-8847-7AD4-EE691CA80B69}" v="32" dt="2025-06-13T19:28:26.550"/>
    <p1510:client id="{984371B4-5D5B-4DF2-AFD2-CAE2109CC7EB}" v="2185" dt="2025-06-13T15:45:45.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8" d="100"/>
          <a:sy n="28" d="100"/>
        </p:scale>
        <p:origin x="1018" y="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ÁI MINH HUY" userId="53eb519c-438d-4168-811a-fbe4c7264b6f" providerId="ADAL" clId="{388ED4D0-0636-4F5E-A6C9-7B39CDAAA0C5}"/>
    <pc:docChg chg="delSld">
      <pc:chgData name="THÁI MINH HUY" userId="53eb519c-438d-4168-811a-fbe4c7264b6f" providerId="ADAL" clId="{388ED4D0-0636-4F5E-A6C9-7B39CDAAA0C5}" dt="2025-06-14T09:57:11.007" v="0" actId="2696"/>
      <pc:docMkLst>
        <pc:docMk/>
      </pc:docMkLst>
      <pc:sldChg chg="del">
        <pc:chgData name="THÁI MINH HUY" userId="53eb519c-438d-4168-811a-fbe4c7264b6f" providerId="ADAL" clId="{388ED4D0-0636-4F5E-A6C9-7B39CDAAA0C5}" dt="2025-06-14T09:57:11.007" v="0" actId="2696"/>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D0775-9014-4C3A-9064-9F6B724449B6}" type="datetimeFigureOut">
              <a:rPr lang="en-US" smtClean="0"/>
              <a:t>6/14/2025</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A6B66-55D2-4EA6-8674-2F7C485C7D13}" type="slidenum">
              <a:rPr lang="en-US" smtClean="0"/>
              <a:t>‹#›</a:t>
            </a:fld>
            <a:endParaRPr lang="en-US"/>
          </a:p>
        </p:txBody>
      </p:sp>
    </p:spTree>
    <p:extLst>
      <p:ext uri="{BB962C8B-B14F-4D97-AF65-F5344CB8AC3E}">
        <p14:creationId xmlns:p14="http://schemas.microsoft.com/office/powerpoint/2010/main" val="1091881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A6B66-55D2-4EA6-8674-2F7C485C7D13}" type="slidenum">
              <a:rPr lang="en-US" smtClean="0"/>
              <a:t>20</a:t>
            </a:fld>
            <a:endParaRPr lang="en-US"/>
          </a:p>
        </p:txBody>
      </p:sp>
    </p:spTree>
    <p:extLst>
      <p:ext uri="{BB962C8B-B14F-4D97-AF65-F5344CB8AC3E}">
        <p14:creationId xmlns:p14="http://schemas.microsoft.com/office/powerpoint/2010/main" val="62505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A6B66-55D2-4EA6-8674-2F7C485C7D13}" type="slidenum">
              <a:rPr lang="en-US" smtClean="0"/>
              <a:t>24</a:t>
            </a:fld>
            <a:endParaRPr lang="en-US"/>
          </a:p>
        </p:txBody>
      </p:sp>
    </p:spTree>
    <p:extLst>
      <p:ext uri="{BB962C8B-B14F-4D97-AF65-F5344CB8AC3E}">
        <p14:creationId xmlns:p14="http://schemas.microsoft.com/office/powerpoint/2010/main" val="138491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487A-0604-647F-FB8C-5F9BEF94C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472C71-5C96-DEFC-A78C-709A4D87D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216E16-2A5C-4CB4-9D30-FD6490B3A2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F0E349-1DAC-9230-2BDF-49F9055D6532}"/>
              </a:ext>
            </a:extLst>
          </p:cNvPr>
          <p:cNvSpPr>
            <a:spLocks noGrp="1"/>
          </p:cNvSpPr>
          <p:nvPr>
            <p:ph type="sldNum" sz="quarter" idx="5"/>
          </p:nvPr>
        </p:nvSpPr>
        <p:spPr/>
        <p:txBody>
          <a:bodyPr/>
          <a:lstStyle/>
          <a:p>
            <a:fld id="{5E2A6B66-55D2-4EA6-8674-2F7C485C7D13}" type="slidenum">
              <a:rPr lang="en-US" smtClean="0"/>
              <a:t>25</a:t>
            </a:fld>
            <a:endParaRPr lang="en-US"/>
          </a:p>
        </p:txBody>
      </p:sp>
    </p:spTree>
    <p:extLst>
      <p:ext uri="{BB962C8B-B14F-4D97-AF65-F5344CB8AC3E}">
        <p14:creationId xmlns:p14="http://schemas.microsoft.com/office/powerpoint/2010/main" val="2045157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C0D3-F3DC-3141-B32D-885839D2B5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D7095-C417-E54E-EEE4-B7AAA4252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30128-A22D-1A21-F2EB-879ADF8A1B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40DF3-B13A-C7BC-60DF-17B0FA218BF3}"/>
              </a:ext>
            </a:extLst>
          </p:cNvPr>
          <p:cNvSpPr>
            <a:spLocks noGrp="1"/>
          </p:cNvSpPr>
          <p:nvPr>
            <p:ph type="sldNum" sz="quarter" idx="5"/>
          </p:nvPr>
        </p:nvSpPr>
        <p:spPr/>
        <p:txBody>
          <a:bodyPr/>
          <a:lstStyle/>
          <a:p>
            <a:fld id="{5E2A6B66-55D2-4EA6-8674-2F7C485C7D13}" type="slidenum">
              <a:rPr lang="en-US" smtClean="0"/>
              <a:t>29</a:t>
            </a:fld>
            <a:endParaRPr lang="en-US"/>
          </a:p>
        </p:txBody>
      </p:sp>
    </p:spTree>
    <p:extLst>
      <p:ext uri="{BB962C8B-B14F-4D97-AF65-F5344CB8AC3E}">
        <p14:creationId xmlns:p14="http://schemas.microsoft.com/office/powerpoint/2010/main" val="1566214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FA5D1-8B89-6DC9-EE88-2FEEBC863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DE08E-6048-3EA7-AD26-746B9959B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D3359-BBA5-81FA-60DC-5895BBF650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1A6A19-94E0-8411-352F-D8EFB7635933}"/>
              </a:ext>
            </a:extLst>
          </p:cNvPr>
          <p:cNvSpPr>
            <a:spLocks noGrp="1"/>
          </p:cNvSpPr>
          <p:nvPr>
            <p:ph type="sldNum" sz="quarter" idx="5"/>
          </p:nvPr>
        </p:nvSpPr>
        <p:spPr/>
        <p:txBody>
          <a:bodyPr/>
          <a:lstStyle/>
          <a:p>
            <a:fld id="{5E2A6B66-55D2-4EA6-8674-2F7C485C7D13}" type="slidenum">
              <a:rPr lang="en-US" smtClean="0"/>
              <a:t>30</a:t>
            </a:fld>
            <a:endParaRPr lang="en-US"/>
          </a:p>
        </p:txBody>
      </p:sp>
    </p:spTree>
    <p:extLst>
      <p:ext uri="{BB962C8B-B14F-4D97-AF65-F5344CB8AC3E}">
        <p14:creationId xmlns:p14="http://schemas.microsoft.com/office/powerpoint/2010/main" val="3942975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A6B66-55D2-4EA6-8674-2F7C485C7D13}" type="slidenum">
              <a:rPr lang="en-US" smtClean="0"/>
              <a:t>31</a:t>
            </a:fld>
            <a:endParaRPr lang="en-US"/>
          </a:p>
        </p:txBody>
      </p:sp>
    </p:spTree>
    <p:extLst>
      <p:ext uri="{BB962C8B-B14F-4D97-AF65-F5344CB8AC3E}">
        <p14:creationId xmlns:p14="http://schemas.microsoft.com/office/powerpoint/2010/main" val="946924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6E97-AF15-C26E-6284-8B0425C66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98598-1049-CDD5-1472-322FC9F44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5C079-CE37-F875-3832-00C5DCCABD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5231B8-7F1C-7DEE-0ED7-23E26AACEAA7}"/>
              </a:ext>
            </a:extLst>
          </p:cNvPr>
          <p:cNvSpPr>
            <a:spLocks noGrp="1"/>
          </p:cNvSpPr>
          <p:nvPr>
            <p:ph type="sldNum" sz="quarter" idx="5"/>
          </p:nvPr>
        </p:nvSpPr>
        <p:spPr/>
        <p:txBody>
          <a:bodyPr/>
          <a:lstStyle/>
          <a:p>
            <a:fld id="{5E2A6B66-55D2-4EA6-8674-2F7C485C7D13}" type="slidenum">
              <a:rPr lang="en-US" smtClean="0"/>
              <a:t>32</a:t>
            </a:fld>
            <a:endParaRPr lang="en-US"/>
          </a:p>
        </p:txBody>
      </p:sp>
    </p:spTree>
    <p:extLst>
      <p:ext uri="{BB962C8B-B14F-4D97-AF65-F5344CB8AC3E}">
        <p14:creationId xmlns:p14="http://schemas.microsoft.com/office/powerpoint/2010/main" val="255853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8.jpe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sv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40.xml"/><Relationship Id="rId7" Type="http://schemas.openxmlformats.org/officeDocument/2006/relationships/slide" Target="slide44.xml"/><Relationship Id="rId2" Type="http://schemas.openxmlformats.org/officeDocument/2006/relationships/slide" Target="slide39.xml"/><Relationship Id="rId1" Type="http://schemas.openxmlformats.org/officeDocument/2006/relationships/slideLayout" Target="../slideLayouts/slideLayout7.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s>
</file>

<file path=ppt/slides/_rels/slide35.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40.xml"/><Relationship Id="rId7" Type="http://schemas.openxmlformats.org/officeDocument/2006/relationships/slide" Target="slide44.xml"/><Relationship Id="rId2" Type="http://schemas.openxmlformats.org/officeDocument/2006/relationships/slide" Target="slide39.xml"/><Relationship Id="rId1" Type="http://schemas.openxmlformats.org/officeDocument/2006/relationships/slideLayout" Target="../slideLayouts/slideLayout7.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6.sv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6.sv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3B6"/>
        </a:solidFill>
        <a:effectLst/>
      </p:bgPr>
    </p:bg>
    <p:spTree>
      <p:nvGrpSpPr>
        <p:cNvPr id="1" name="">
          <a:extLst>
            <a:ext uri="{FF2B5EF4-FFF2-40B4-BE49-F238E27FC236}">
              <a16:creationId xmlns:a16="http://schemas.microsoft.com/office/drawing/2014/main" id="{74DEA6BA-B3C9-E075-8CEB-08386CB16D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71C0AD-94E9-3A25-E3B5-9D568AD0C6F5}"/>
              </a:ext>
            </a:extLst>
          </p:cNvPr>
          <p:cNvSpPr/>
          <p:nvPr/>
        </p:nvSpPr>
        <p:spPr>
          <a:xfrm>
            <a:off x="-5795858" y="10833491"/>
            <a:ext cx="19307709" cy="9583645"/>
          </a:xfrm>
          <a:custGeom>
            <a:avLst/>
            <a:gdLst/>
            <a:ahLst/>
            <a:cxnLst/>
            <a:rect l="l" t="t" r="r" b="b"/>
            <a:pathLst>
              <a:path w="19307709" h="9583645">
                <a:moveTo>
                  <a:pt x="0" y="0"/>
                </a:moveTo>
                <a:lnTo>
                  <a:pt x="19307710" y="0"/>
                </a:lnTo>
                <a:lnTo>
                  <a:pt x="19307710" y="9583645"/>
                </a:lnTo>
                <a:lnTo>
                  <a:pt x="0" y="9583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0DE74F3E-DF1C-E519-EB00-D749191C2B30}"/>
              </a:ext>
            </a:extLst>
          </p:cNvPr>
          <p:cNvGrpSpPr>
            <a:grpSpLocks noChangeAspect="1"/>
          </p:cNvGrpSpPr>
          <p:nvPr/>
        </p:nvGrpSpPr>
        <p:grpSpPr>
          <a:xfrm>
            <a:off x="25168164" y="1413726"/>
            <a:ext cx="9312910" cy="15172548"/>
            <a:chOff x="0" y="0"/>
            <a:chExt cx="3897630" cy="6350000"/>
          </a:xfrm>
        </p:grpSpPr>
        <p:sp>
          <p:nvSpPr>
            <p:cNvPr id="4" name="Freeform 4">
              <a:extLst>
                <a:ext uri="{FF2B5EF4-FFF2-40B4-BE49-F238E27FC236}">
                  <a16:creationId xmlns:a16="http://schemas.microsoft.com/office/drawing/2014/main" id="{67E3CF18-FCE9-0F72-C841-E1669FA80434}"/>
                </a:ext>
              </a:extLst>
            </p:cNvPr>
            <p:cNvSpPr/>
            <p:nvPr/>
          </p:nvSpPr>
          <p:spPr>
            <a:xfrm>
              <a:off x="0" y="0"/>
              <a:ext cx="3897630" cy="6350000"/>
            </a:xfrm>
            <a:custGeom>
              <a:avLst/>
              <a:gdLst/>
              <a:ahLst/>
              <a:cxnLst/>
              <a:rect l="l" t="t" r="r" b="b"/>
              <a:pathLst>
                <a:path w="3897630" h="6350000">
                  <a:moveTo>
                    <a:pt x="3897630" y="0"/>
                  </a:moveTo>
                  <a:lnTo>
                    <a:pt x="1471930" y="365760"/>
                  </a:lnTo>
                  <a:lnTo>
                    <a:pt x="0" y="2942590"/>
                  </a:lnTo>
                  <a:lnTo>
                    <a:pt x="1150620" y="6350000"/>
                  </a:lnTo>
                  <a:lnTo>
                    <a:pt x="3763010" y="6350000"/>
                  </a:lnTo>
                  <a:close/>
                </a:path>
              </a:pathLst>
            </a:custGeom>
            <a:blipFill>
              <a:blip r:embed="rId4"/>
              <a:stretch>
                <a:fillRect l="-11094" r="-11094"/>
              </a:stretch>
            </a:blipFill>
          </p:spPr>
          <p:txBody>
            <a:bodyPr/>
            <a:lstStyle/>
            <a:p>
              <a:endParaRPr lang="en-US"/>
            </a:p>
          </p:txBody>
        </p:sp>
      </p:grpSp>
      <p:sp>
        <p:nvSpPr>
          <p:cNvPr id="5" name="Freeform 5">
            <a:extLst>
              <a:ext uri="{FF2B5EF4-FFF2-40B4-BE49-F238E27FC236}">
                <a16:creationId xmlns:a16="http://schemas.microsoft.com/office/drawing/2014/main" id="{D24FB0B6-382B-9A1D-B2E9-5129AED24B09}"/>
              </a:ext>
            </a:extLst>
          </p:cNvPr>
          <p:cNvSpPr/>
          <p:nvPr/>
        </p:nvSpPr>
        <p:spPr>
          <a:xfrm rot="-10223241" flipH="1" flipV="1">
            <a:off x="20897772" y="8242801"/>
            <a:ext cx="7791831" cy="3669244"/>
          </a:xfrm>
          <a:custGeom>
            <a:avLst/>
            <a:gdLst/>
            <a:ahLst/>
            <a:cxnLst/>
            <a:rect l="l" t="t" r="r" b="b"/>
            <a:pathLst>
              <a:path w="7791831" h="3669244">
                <a:moveTo>
                  <a:pt x="7791831" y="3669244"/>
                </a:moveTo>
                <a:lnTo>
                  <a:pt x="0" y="3669244"/>
                </a:lnTo>
                <a:lnTo>
                  <a:pt x="0" y="0"/>
                </a:lnTo>
                <a:lnTo>
                  <a:pt x="7791831" y="0"/>
                </a:lnTo>
                <a:lnTo>
                  <a:pt x="7791831" y="366924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35D827E9-BD87-13C1-D5DC-485EF8363AF4}"/>
              </a:ext>
            </a:extLst>
          </p:cNvPr>
          <p:cNvSpPr/>
          <p:nvPr/>
        </p:nvSpPr>
        <p:spPr>
          <a:xfrm>
            <a:off x="27000000" y="-930487"/>
            <a:ext cx="14400000" cy="6174000"/>
          </a:xfrm>
          <a:custGeom>
            <a:avLst/>
            <a:gdLst/>
            <a:ahLst/>
            <a:cxnLst/>
            <a:rect l="l" t="t" r="r" b="b"/>
            <a:pathLst>
              <a:path w="14400000" h="6174000">
                <a:moveTo>
                  <a:pt x="0" y="0"/>
                </a:moveTo>
                <a:lnTo>
                  <a:pt x="14400000" y="0"/>
                </a:lnTo>
                <a:lnTo>
                  <a:pt x="14400000" y="6174000"/>
                </a:lnTo>
                <a:lnTo>
                  <a:pt x="0" y="6174000"/>
                </a:lnTo>
                <a:lnTo>
                  <a:pt x="0" y="0"/>
                </a:lnTo>
                <a:close/>
              </a:path>
            </a:pathLst>
          </a:custGeom>
          <a:blipFill>
            <a:blip r:embed="rId7">
              <a:alphaModFix amt="8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DE0C8333-FF24-0DFA-19AC-4D7C5766205C}"/>
              </a:ext>
            </a:extLst>
          </p:cNvPr>
          <p:cNvSpPr txBox="1"/>
          <p:nvPr/>
        </p:nvSpPr>
        <p:spPr>
          <a:xfrm rot="-385867">
            <a:off x="14397558" y="13890994"/>
            <a:ext cx="11050786" cy="2285034"/>
          </a:xfrm>
          <a:prstGeom prst="rect">
            <a:avLst/>
          </a:prstGeom>
        </p:spPr>
        <p:txBody>
          <a:bodyPr lIns="0" tIns="0" rIns="0" bIns="0" rtlCol="0" anchor="t">
            <a:spAutoFit/>
          </a:bodyPr>
          <a:lstStyle/>
          <a:p>
            <a:pPr algn="ctr">
              <a:lnSpc>
                <a:spcPts val="17682"/>
              </a:lnSpc>
            </a:pPr>
            <a:r>
              <a:rPr lang="en-US" sz="15648" b="1" spc="-250">
                <a:solidFill>
                  <a:srgbClr val="D70202"/>
                </a:solidFill>
                <a:latin typeface="Dancing Script Bold"/>
                <a:ea typeface="Dancing Script Bold"/>
                <a:cs typeface="Dancing Script Bold"/>
                <a:sym typeface="Dancing Script Bold"/>
              </a:rPr>
              <a:t>Nhóm 2</a:t>
            </a:r>
          </a:p>
        </p:txBody>
      </p:sp>
      <p:sp>
        <p:nvSpPr>
          <p:cNvPr id="8" name="TextBox 8">
            <a:extLst>
              <a:ext uri="{FF2B5EF4-FFF2-40B4-BE49-F238E27FC236}">
                <a16:creationId xmlns:a16="http://schemas.microsoft.com/office/drawing/2014/main" id="{FD0EDADA-8D79-B7D1-7770-9916E00EF51C}"/>
              </a:ext>
            </a:extLst>
          </p:cNvPr>
          <p:cNvSpPr txBox="1"/>
          <p:nvPr/>
        </p:nvSpPr>
        <p:spPr>
          <a:xfrm>
            <a:off x="1800000" y="12984616"/>
            <a:ext cx="11921248" cy="1869598"/>
          </a:xfrm>
          <a:prstGeom prst="rect">
            <a:avLst/>
          </a:prstGeom>
        </p:spPr>
        <p:txBody>
          <a:bodyPr lIns="0" tIns="0" rIns="0" bIns="0" rtlCol="0" anchor="t">
            <a:spAutoFit/>
          </a:bodyPr>
          <a:lstStyle/>
          <a:p>
            <a:pPr algn="l">
              <a:lnSpc>
                <a:spcPts val="15341"/>
              </a:lnSpc>
            </a:pPr>
            <a:r>
              <a:rPr lang="en-US" sz="10958" b="1">
                <a:solidFill>
                  <a:srgbClr val="000001"/>
                </a:solidFill>
                <a:latin typeface="Saira ExtraCondensed Ultra-Bold"/>
                <a:ea typeface="Saira ExtraCondensed Ultra-Bold"/>
                <a:cs typeface="Saira ExtraCondensed Ultra-Bold"/>
                <a:sym typeface="Saira ExtraCondensed Ultra-Bold"/>
              </a:rPr>
              <a:t>TƯ TƯỞNG HỒ CHÍ MINH</a:t>
            </a:r>
          </a:p>
        </p:txBody>
      </p:sp>
      <p:sp>
        <p:nvSpPr>
          <p:cNvPr id="10" name="TextBox 10">
            <a:extLst>
              <a:ext uri="{FF2B5EF4-FFF2-40B4-BE49-F238E27FC236}">
                <a16:creationId xmlns:a16="http://schemas.microsoft.com/office/drawing/2014/main" id="{5FF478AD-924D-0400-A305-C525BB4F32DB}"/>
              </a:ext>
            </a:extLst>
          </p:cNvPr>
          <p:cNvSpPr txBox="1"/>
          <p:nvPr/>
        </p:nvSpPr>
        <p:spPr>
          <a:xfrm>
            <a:off x="1533545" y="1985063"/>
            <a:ext cx="33112576" cy="8617744"/>
          </a:xfrm>
          <a:prstGeom prst="rect">
            <a:avLst/>
          </a:prstGeom>
        </p:spPr>
        <p:txBody>
          <a:bodyPr lIns="0" tIns="0" rIns="0" bIns="0" rtlCol="0" anchor="t">
            <a:spAutoFit/>
          </a:bodyPr>
          <a:lstStyle/>
          <a:p>
            <a:pPr algn="l">
              <a:lnSpc>
                <a:spcPts val="22427"/>
              </a:lnSpc>
            </a:pPr>
            <a:r>
              <a:rPr lang="en-US" sz="15600" b="1">
                <a:solidFill>
                  <a:srgbClr val="D70202"/>
                </a:solidFill>
                <a:latin typeface="Saira ExtraCondensed Bold"/>
                <a:ea typeface="Saira ExtraCondensed Bold"/>
                <a:cs typeface="Saira ExtraCondensed Bold"/>
                <a:sym typeface="Saira ExtraCondensed Bold"/>
              </a:rPr>
              <a:t>ĐỘNG LỰC CỦA CÔNG CUỘC XÂY DỰNG CNXH.</a:t>
            </a:r>
          </a:p>
          <a:p>
            <a:pPr algn="l">
              <a:lnSpc>
                <a:spcPts val="22427"/>
              </a:lnSpc>
            </a:pPr>
            <a:r>
              <a:rPr lang="en-US" sz="15600" b="1">
                <a:solidFill>
                  <a:srgbClr val="D70202"/>
                </a:solidFill>
                <a:latin typeface="Saira ExtraCondensed Bold"/>
                <a:ea typeface="Saira ExtraCondensed Bold"/>
                <a:cs typeface="Saira ExtraCondensed Bold"/>
                <a:sym typeface="Saira ExtraCondensed Bold"/>
              </a:rPr>
              <a:t>KẾT HỢP NỘI LỰC, NGOẠI LỰC </a:t>
            </a:r>
          </a:p>
          <a:p>
            <a:pPr algn="l">
              <a:lnSpc>
                <a:spcPts val="22427"/>
              </a:lnSpc>
            </a:pPr>
            <a:r>
              <a:rPr lang="en-US" sz="15600" b="1">
                <a:solidFill>
                  <a:srgbClr val="D70202"/>
                </a:solidFill>
                <a:latin typeface="Saira ExtraCondensed Bold"/>
                <a:ea typeface="Saira ExtraCondensed Bold"/>
                <a:cs typeface="Saira ExtraCondensed Bold"/>
                <a:sym typeface="Saira ExtraCondensed Bold"/>
              </a:rPr>
              <a:t>TRONG THỜI KỲ MỚI.</a:t>
            </a:r>
          </a:p>
        </p:txBody>
      </p:sp>
      <p:sp>
        <p:nvSpPr>
          <p:cNvPr id="13" name="Freeform 6">
            <a:extLst>
              <a:ext uri="{FF2B5EF4-FFF2-40B4-BE49-F238E27FC236}">
                <a16:creationId xmlns:a16="http://schemas.microsoft.com/office/drawing/2014/main" id="{4022CD1F-7589-E7FF-2176-07B51B8F8B7C}"/>
              </a:ext>
            </a:extLst>
          </p:cNvPr>
          <p:cNvSpPr/>
          <p:nvPr/>
        </p:nvSpPr>
        <p:spPr>
          <a:xfrm rot="5400000">
            <a:off x="31801997" y="-2439522"/>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6">
            <a:extLst>
              <a:ext uri="{FF2B5EF4-FFF2-40B4-BE49-F238E27FC236}">
                <a16:creationId xmlns:a16="http://schemas.microsoft.com/office/drawing/2014/main" id="{A3A939DE-632B-BB92-2063-6751AF98A32C}"/>
              </a:ext>
            </a:extLst>
          </p:cNvPr>
          <p:cNvSpPr/>
          <p:nvPr/>
        </p:nvSpPr>
        <p:spPr>
          <a:xfrm rot="5400000">
            <a:off x="32271018" y="-2186274"/>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extLst>
      <p:ext uri="{BB962C8B-B14F-4D97-AF65-F5344CB8AC3E}">
        <p14:creationId xmlns:p14="http://schemas.microsoft.com/office/powerpoint/2010/main" val="97381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F60"/>
        </a:solidFill>
        <a:effectLst/>
      </p:bgPr>
    </p:bg>
    <p:spTree>
      <p:nvGrpSpPr>
        <p:cNvPr id="1" name=""/>
        <p:cNvGrpSpPr/>
        <p:nvPr/>
      </p:nvGrpSpPr>
      <p:grpSpPr>
        <a:xfrm>
          <a:off x="0" y="0"/>
          <a:ext cx="0" cy="0"/>
          <a:chOff x="0" y="0"/>
          <a:chExt cx="0" cy="0"/>
        </a:xfrm>
      </p:grpSpPr>
      <p:sp>
        <p:nvSpPr>
          <p:cNvPr id="2" name="Freeform 2"/>
          <p:cNvSpPr/>
          <p:nvPr/>
        </p:nvSpPr>
        <p:spPr>
          <a:xfrm>
            <a:off x="0" y="-38100"/>
            <a:ext cx="36004500" cy="18751550"/>
          </a:xfrm>
          <a:custGeom>
            <a:avLst/>
            <a:gdLst/>
            <a:ahLst/>
            <a:cxnLst/>
            <a:rect l="l" t="t" r="r" b="b"/>
            <a:pathLst>
              <a:path w="23942752" h="13467798">
                <a:moveTo>
                  <a:pt x="0" y="0"/>
                </a:moveTo>
                <a:lnTo>
                  <a:pt x="23942752" y="0"/>
                </a:lnTo>
                <a:lnTo>
                  <a:pt x="23942752" y="13467798"/>
                </a:lnTo>
                <a:lnTo>
                  <a:pt x="0" y="13467798"/>
                </a:lnTo>
                <a:lnTo>
                  <a:pt x="0" y="0"/>
                </a:lnTo>
                <a:close/>
              </a:path>
            </a:pathLst>
          </a:custGeom>
          <a:blipFill>
            <a:blip r:embed="rId2">
              <a:alphaModFix amt="70000"/>
            </a:blip>
            <a:stretch>
              <a:fillRect/>
            </a:stretch>
          </a:blipFill>
          <a:ln>
            <a:solidFill>
              <a:schemeClr val="accent1"/>
            </a:solidFill>
          </a:ln>
        </p:spPr>
        <p:txBody>
          <a:bodyPr/>
          <a:lstStyle/>
          <a:p>
            <a:endParaRPr lang="en-US"/>
          </a:p>
        </p:txBody>
      </p:sp>
      <p:sp>
        <p:nvSpPr>
          <p:cNvPr id="4" name="TextBox 4"/>
          <p:cNvSpPr txBox="1"/>
          <p:nvPr/>
        </p:nvSpPr>
        <p:spPr>
          <a:xfrm>
            <a:off x="6372225" y="5750719"/>
            <a:ext cx="23260050" cy="5768181"/>
          </a:xfrm>
          <a:prstGeom prst="rect">
            <a:avLst/>
          </a:prstGeom>
          <a:solidFill>
            <a:srgbClr val="CEAF03">
              <a:alpha val="30000"/>
            </a:srgbClr>
          </a:solidFill>
        </p:spPr>
        <p:txBody>
          <a:bodyPr wrap="square" lIns="0" tIns="0" rIns="0" bIns="0" rtlCol="0" anchor="t">
            <a:spAutoFit/>
          </a:bodyPr>
          <a:lstStyle/>
          <a:p>
            <a:pPr algn="ctr">
              <a:lnSpc>
                <a:spcPts val="22427"/>
              </a:lnSpc>
            </a:pPr>
            <a:r>
              <a:rPr lang="en-US" sz="17251" b="1">
                <a:solidFill>
                  <a:srgbClr val="D70202"/>
                </a:solidFill>
                <a:effectLst>
                  <a:glow rad="101600">
                    <a:schemeClr val="bg1">
                      <a:alpha val="85000"/>
                    </a:schemeClr>
                  </a:glow>
                </a:effectLst>
                <a:latin typeface="Saira ExtraCondensed Bold"/>
                <a:ea typeface="Saira ExtraCondensed Bold"/>
                <a:cs typeface="Saira ExtraCondensed Bold"/>
                <a:sym typeface="Saira ExtraCondensed Bold"/>
              </a:rPr>
              <a:t>II. KẾT HỢP NỘI LỰC, NGOẠI LỰC </a:t>
            </a:r>
          </a:p>
          <a:p>
            <a:pPr algn="ctr">
              <a:lnSpc>
                <a:spcPts val="22427"/>
              </a:lnSpc>
            </a:pPr>
            <a:r>
              <a:rPr lang="en-US" sz="17251" b="1">
                <a:solidFill>
                  <a:srgbClr val="D70202"/>
                </a:solidFill>
                <a:effectLst>
                  <a:glow rad="101600">
                    <a:schemeClr val="bg1">
                      <a:alpha val="85000"/>
                    </a:schemeClr>
                  </a:glow>
                </a:effectLst>
                <a:latin typeface="Saira ExtraCondensed Bold"/>
                <a:ea typeface="Saira ExtraCondensed Bold"/>
                <a:cs typeface="Saira ExtraCondensed Bold"/>
                <a:sym typeface="Saira ExtraCondensed Bold"/>
              </a:rPr>
              <a:t>TRONG THỜI KỲ MỚI</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29A1B"/>
        </a:solidFill>
        <a:effectLst/>
      </p:bgPr>
    </p:bg>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D32C6607-C7EE-73CC-FF0F-1567F337B32E}"/>
              </a:ext>
            </a:extLst>
          </p:cNvPr>
          <p:cNvSpPr/>
          <p:nvPr/>
        </p:nvSpPr>
        <p:spPr>
          <a:xfrm>
            <a:off x="0" y="0"/>
            <a:ext cx="36004500" cy="17995900"/>
          </a:xfrm>
          <a:prstGeom prst="triangle">
            <a:avLst>
              <a:gd name="adj" fmla="val 100000"/>
            </a:avLst>
          </a:prstGeom>
          <a:solidFill>
            <a:srgbClr val="003400">
              <a:alpha val="30000"/>
            </a:srgbClr>
          </a:solidFill>
          <a:ln>
            <a:noFill/>
          </a:ln>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a:off x="2243887" y="10236425"/>
            <a:ext cx="4581818" cy="7200000"/>
          </a:xfrm>
          <a:custGeom>
            <a:avLst/>
            <a:gdLst/>
            <a:ahLst/>
            <a:cxnLst/>
            <a:rect l="l" t="t" r="r" b="b"/>
            <a:pathLst>
              <a:path w="4581818" h="7200000">
                <a:moveTo>
                  <a:pt x="0" y="0"/>
                </a:moveTo>
                <a:lnTo>
                  <a:pt x="4581818" y="0"/>
                </a:lnTo>
                <a:lnTo>
                  <a:pt x="4581818" y="7200000"/>
                </a:lnTo>
                <a:lnTo>
                  <a:pt x="0" y="7200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242440" y="922314"/>
            <a:ext cx="13333333" cy="7200000"/>
          </a:xfrm>
          <a:custGeom>
            <a:avLst/>
            <a:gdLst/>
            <a:ahLst/>
            <a:cxnLst/>
            <a:rect l="l" t="t" r="r" b="b"/>
            <a:pathLst>
              <a:path w="13333333" h="7200000">
                <a:moveTo>
                  <a:pt x="0" y="0"/>
                </a:moveTo>
                <a:lnTo>
                  <a:pt x="13333334" y="0"/>
                </a:lnTo>
                <a:lnTo>
                  <a:pt x="13333334" y="7200000"/>
                </a:lnTo>
                <a:lnTo>
                  <a:pt x="0" y="720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5021110" y="3036425"/>
            <a:ext cx="8506890" cy="2872581"/>
          </a:xfrm>
          <a:prstGeom prst="rect">
            <a:avLst/>
          </a:prstGeom>
        </p:spPr>
        <p:txBody>
          <a:bodyPr wrap="square" lIns="0" tIns="0" rIns="0" bIns="0" rtlCol="0" anchor="t">
            <a:spAutoFit/>
          </a:bodyPr>
          <a:lstStyle/>
          <a:p>
            <a:pPr algn="l">
              <a:lnSpc>
                <a:spcPts val="22427"/>
              </a:lnSpc>
            </a:pPr>
            <a:r>
              <a:rPr lang="en-US" sz="17251" b="1">
                <a:solidFill>
                  <a:srgbClr val="C00000"/>
                </a:solidFill>
                <a:latin typeface="Saira ExtraCondensed Bold"/>
                <a:ea typeface="Saira ExtraCondensed Bold"/>
                <a:cs typeface="Saira ExtraCondensed Bold"/>
                <a:sym typeface="Saira ExtraCondensed Bold"/>
              </a:rPr>
              <a:t>ĐẶT VẤN ĐỀ</a:t>
            </a:r>
          </a:p>
        </p:txBody>
      </p:sp>
      <p:sp>
        <p:nvSpPr>
          <p:cNvPr id="5" name="TextBox 5"/>
          <p:cNvSpPr txBox="1"/>
          <p:nvPr/>
        </p:nvSpPr>
        <p:spPr>
          <a:xfrm>
            <a:off x="2032000" y="3570866"/>
            <a:ext cx="15970250" cy="4732065"/>
          </a:xfrm>
          <a:prstGeom prst="rect">
            <a:avLst/>
          </a:prstGeom>
        </p:spPr>
        <p:txBody>
          <a:bodyPr wrap="square" lIns="0" tIns="0" rIns="0" bIns="0" rtlCol="0" anchor="t">
            <a:spAutoFit/>
          </a:bodyPr>
          <a:lstStyle/>
          <a:p>
            <a:pPr algn="r">
              <a:lnSpc>
                <a:spcPts val="12319"/>
              </a:lnSpc>
            </a:pPr>
            <a:r>
              <a:rPr lang="en-US" sz="9600" b="1" err="1">
                <a:solidFill>
                  <a:srgbClr val="FFFFFF"/>
                </a:solidFill>
                <a:latin typeface="Saira ExtraCondensed Bold"/>
                <a:ea typeface="Saira ExtraCondensed Bold"/>
                <a:cs typeface="Saira ExtraCondensed Bold"/>
                <a:sym typeface="Saira ExtraCondensed Bold"/>
              </a:rPr>
              <a:t>Tầm</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quan</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trọng</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của</a:t>
            </a:r>
            <a:r>
              <a:rPr lang="en-US" sz="9600" b="1">
                <a:solidFill>
                  <a:srgbClr val="FFFFFF"/>
                </a:solidFill>
                <a:latin typeface="Saira ExtraCondensed Bold"/>
                <a:ea typeface="Saira ExtraCondensed Bold"/>
                <a:cs typeface="Saira ExtraCondensed Bold"/>
                <a:sym typeface="Saira ExtraCondensed Bold"/>
              </a:rPr>
              <a:t> </a:t>
            </a:r>
          </a:p>
          <a:p>
            <a:pPr algn="r">
              <a:lnSpc>
                <a:spcPts val="12319"/>
              </a:lnSpc>
            </a:pPr>
            <a:r>
              <a:rPr lang="en-US" sz="9600" b="1" err="1">
                <a:solidFill>
                  <a:srgbClr val="FFFFFF"/>
                </a:solidFill>
                <a:latin typeface="Saira ExtraCondensed Bold"/>
                <a:ea typeface="Saira ExtraCondensed Bold"/>
                <a:cs typeface="Saira ExtraCondensed Bold"/>
                <a:sym typeface="Saira ExtraCondensed Bold"/>
              </a:rPr>
              <a:t>công</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nghiệp</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hóa</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hiện</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đại</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hóa</a:t>
            </a:r>
            <a:endParaRPr lang="en-US" sz="9600" b="1">
              <a:solidFill>
                <a:srgbClr val="FFFFFF"/>
              </a:solidFill>
              <a:latin typeface="Saira ExtraCondensed Bold"/>
              <a:ea typeface="Saira ExtraCondensed Bold"/>
              <a:cs typeface="Saira ExtraCondensed Bold"/>
              <a:sym typeface="Saira ExtraCondensed Bold"/>
            </a:endParaRPr>
          </a:p>
          <a:p>
            <a:pPr algn="r">
              <a:lnSpc>
                <a:spcPts val="12319"/>
              </a:lnSpc>
            </a:pP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và</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hội</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nhập</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quốc</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tế</a:t>
            </a:r>
            <a:r>
              <a:rPr lang="en-US" sz="9600" b="1">
                <a:solidFill>
                  <a:srgbClr val="FFFFFF"/>
                </a:solidFill>
                <a:latin typeface="Saira ExtraCondensed Bold"/>
                <a:ea typeface="Saira ExtraCondensed Bold"/>
                <a:cs typeface="Saira ExtraCondensed Bold"/>
                <a:sym typeface="Saira ExtraCondensed Bold"/>
              </a:rPr>
              <a:t> ?						</a:t>
            </a:r>
          </a:p>
        </p:txBody>
      </p:sp>
      <p:sp>
        <p:nvSpPr>
          <p:cNvPr id="6" name="TextBox 5">
            <a:extLst>
              <a:ext uri="{FF2B5EF4-FFF2-40B4-BE49-F238E27FC236}">
                <a16:creationId xmlns:a16="http://schemas.microsoft.com/office/drawing/2014/main" id="{B0666B98-7775-663F-39CE-35AF09FFD6C6}"/>
              </a:ext>
            </a:extLst>
          </p:cNvPr>
          <p:cNvSpPr txBox="1"/>
          <p:nvPr/>
        </p:nvSpPr>
        <p:spPr>
          <a:xfrm>
            <a:off x="17316451" y="10236425"/>
            <a:ext cx="25856578" cy="6253635"/>
          </a:xfrm>
          <a:prstGeom prst="rect">
            <a:avLst/>
          </a:prstGeom>
        </p:spPr>
        <p:txBody>
          <a:bodyPr wrap="square" lIns="0" tIns="0" rIns="0" bIns="0" rtlCol="0" anchor="t">
            <a:spAutoFit/>
          </a:bodyPr>
          <a:lstStyle/>
          <a:p>
            <a:pPr algn="l">
              <a:lnSpc>
                <a:spcPts val="12319"/>
              </a:lnSpc>
            </a:pPr>
            <a:r>
              <a:rPr lang="en-US" sz="9600" b="1">
                <a:solidFill>
                  <a:srgbClr val="FFFFFF"/>
                </a:solidFill>
                <a:latin typeface="Saira ExtraCondensed Bold"/>
                <a:ea typeface="Saira ExtraCondensed Bold"/>
                <a:cs typeface="Saira ExtraCondensed Bold"/>
                <a:sym typeface="Saira ExtraCondensed Bold"/>
              </a:rPr>
              <a:t>						Vai </a:t>
            </a:r>
            <a:r>
              <a:rPr lang="en-US" sz="9600" b="1" err="1">
                <a:solidFill>
                  <a:srgbClr val="FFFFFF"/>
                </a:solidFill>
                <a:latin typeface="Saira ExtraCondensed Bold"/>
                <a:ea typeface="Saira ExtraCondensed Bold"/>
                <a:cs typeface="Saira ExtraCondensed Bold"/>
                <a:sym typeface="Saira ExtraCondensed Bold"/>
              </a:rPr>
              <a:t>trò</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của</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việc</a:t>
            </a:r>
            <a:r>
              <a:rPr lang="en-US" sz="9600" b="1">
                <a:solidFill>
                  <a:srgbClr val="FFFFFF"/>
                </a:solidFill>
                <a:latin typeface="Saira ExtraCondensed Bold"/>
                <a:ea typeface="Saira ExtraCondensed Bold"/>
                <a:cs typeface="Saira ExtraCondensed Bold"/>
                <a:sym typeface="Saira ExtraCondensed Bold"/>
              </a:rPr>
              <a:t> </a:t>
            </a:r>
          </a:p>
          <a:p>
            <a:pPr algn="l">
              <a:lnSpc>
                <a:spcPts val="12319"/>
              </a:lnSpc>
            </a:pP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kết</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hợp</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nguồn</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lực</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bên</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trong</a:t>
            </a:r>
            <a:r>
              <a:rPr lang="en-US" sz="9600" b="1">
                <a:solidFill>
                  <a:srgbClr val="FFFFFF"/>
                </a:solidFill>
                <a:latin typeface="Saira ExtraCondensed Bold"/>
                <a:ea typeface="Saira ExtraCondensed Bold"/>
                <a:cs typeface="Saira ExtraCondensed Bold"/>
                <a:sym typeface="Saira ExtraCondensed Bold"/>
              </a:rPr>
              <a:t> </a:t>
            </a:r>
          </a:p>
          <a:p>
            <a:pPr algn="l">
              <a:lnSpc>
                <a:spcPts val="12319"/>
              </a:lnSpc>
            </a:pPr>
            <a:r>
              <a:rPr lang="en-US" sz="9600" b="1" err="1">
                <a:solidFill>
                  <a:srgbClr val="FFFFFF"/>
                </a:solidFill>
                <a:latin typeface="Saira ExtraCondensed Bold"/>
                <a:ea typeface="Saira ExtraCondensed Bold"/>
                <a:cs typeface="Saira ExtraCondensed Bold"/>
                <a:sym typeface="Saira ExtraCondensed Bold"/>
              </a:rPr>
              <a:t>và</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sức</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mạnh</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bên</a:t>
            </a:r>
            <a:r>
              <a:rPr lang="en-US" sz="9600" b="1">
                <a:solidFill>
                  <a:srgbClr val="FFFFFF"/>
                </a:solidFill>
                <a:latin typeface="Saira ExtraCondensed Bold"/>
                <a:ea typeface="Saira ExtraCondensed Bold"/>
                <a:cs typeface="Saira ExtraCondensed Bold"/>
                <a:sym typeface="Saira ExtraCondensed Bold"/>
              </a:rPr>
              <a:t> </a:t>
            </a:r>
            <a:r>
              <a:rPr lang="en-US" sz="9600" b="1" err="1">
                <a:solidFill>
                  <a:srgbClr val="FFFFFF"/>
                </a:solidFill>
                <a:latin typeface="Saira ExtraCondensed Bold"/>
                <a:ea typeface="Saira ExtraCondensed Bold"/>
                <a:cs typeface="Saira ExtraCondensed Bold"/>
                <a:sym typeface="Saira ExtraCondensed Bold"/>
              </a:rPr>
              <a:t>ngoài</a:t>
            </a:r>
            <a:r>
              <a:rPr lang="en-US" sz="9600" b="1">
                <a:solidFill>
                  <a:srgbClr val="FFFFFF"/>
                </a:solidFill>
                <a:latin typeface="Saira ExtraCondensed Bold"/>
                <a:ea typeface="Saira ExtraCondensed Bold"/>
                <a:cs typeface="Saira ExtraCondensed Bold"/>
                <a:sym typeface="Saira ExtraCondensed Bold"/>
              </a:rPr>
              <a:t> ?</a:t>
            </a:r>
          </a:p>
          <a:p>
            <a:pPr algn="l">
              <a:lnSpc>
                <a:spcPts val="12319"/>
              </a:lnSpc>
            </a:pPr>
            <a:endParaRPr lang="en-US" sz="9600" b="1">
              <a:solidFill>
                <a:srgbClr val="FFFFFF"/>
              </a:solidFill>
              <a:latin typeface="Saira ExtraCondensed Bold"/>
              <a:ea typeface="Saira ExtraCondensed Bold"/>
              <a:cs typeface="Saira ExtraCondensed Bold"/>
              <a:sym typeface="Saira ExtraCondensed Bold"/>
            </a:endParaRPr>
          </a:p>
        </p:txBody>
      </p:sp>
      <p:sp>
        <p:nvSpPr>
          <p:cNvPr id="10" name="Freeform 2">
            <a:extLst>
              <a:ext uri="{FF2B5EF4-FFF2-40B4-BE49-F238E27FC236}">
                <a16:creationId xmlns:a16="http://schemas.microsoft.com/office/drawing/2014/main" id="{9325E494-627C-1B66-6801-B79304EC6944}"/>
              </a:ext>
            </a:extLst>
          </p:cNvPr>
          <p:cNvSpPr/>
          <p:nvPr/>
        </p:nvSpPr>
        <p:spPr>
          <a:xfrm rot="10800000">
            <a:off x="1481886" y="16385179"/>
            <a:ext cx="4581818" cy="7200000"/>
          </a:xfrm>
          <a:custGeom>
            <a:avLst/>
            <a:gdLst/>
            <a:ahLst/>
            <a:cxnLst/>
            <a:rect l="l" t="t" r="r" b="b"/>
            <a:pathLst>
              <a:path w="4581818" h="7200000">
                <a:moveTo>
                  <a:pt x="0" y="0"/>
                </a:moveTo>
                <a:lnTo>
                  <a:pt x="4581818" y="0"/>
                </a:lnTo>
                <a:lnTo>
                  <a:pt x="4581818" y="7200000"/>
                </a:lnTo>
                <a:lnTo>
                  <a:pt x="0" y="7200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29A1B"/>
        </a:solidFill>
        <a:effectLst/>
      </p:bgPr>
    </p:bg>
    <p:spTree>
      <p:nvGrpSpPr>
        <p:cNvPr id="1" name="">
          <a:extLst>
            <a:ext uri="{FF2B5EF4-FFF2-40B4-BE49-F238E27FC236}">
              <a16:creationId xmlns:a16="http://schemas.microsoft.com/office/drawing/2014/main" id="{B0186FD5-F31E-BB65-52EE-01AF66978F3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0C92897-DAF2-41FC-097D-34DE519F10F7}"/>
              </a:ext>
            </a:extLst>
          </p:cNvPr>
          <p:cNvSpPr/>
          <p:nvPr/>
        </p:nvSpPr>
        <p:spPr>
          <a:xfrm>
            <a:off x="0" y="0"/>
            <a:ext cx="36004500" cy="3989966"/>
          </a:xfrm>
          <a:prstGeom prst="rect">
            <a:avLst/>
          </a:prstGeom>
          <a:solidFill>
            <a:srgbClr val="475B0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69EBF40B-776B-DD22-5600-F170C967D8B6}"/>
              </a:ext>
            </a:extLst>
          </p:cNvPr>
          <p:cNvSpPr txBox="1"/>
          <p:nvPr/>
        </p:nvSpPr>
        <p:spPr>
          <a:xfrm>
            <a:off x="3016038" y="5699791"/>
            <a:ext cx="29972424" cy="9408345"/>
          </a:xfrm>
          <a:prstGeom prst="rect">
            <a:avLst/>
          </a:prstGeom>
        </p:spPr>
        <p:txBody>
          <a:bodyPr wrap="square" lIns="0" tIns="0" rIns="0" bIns="0" rtlCol="0" anchor="t">
            <a:spAutoFit/>
          </a:bodyPr>
          <a:lstStyle/>
          <a:p>
            <a:pPr algn="ctr">
              <a:lnSpc>
                <a:spcPts val="12319"/>
              </a:lnSpc>
            </a:pPr>
            <a:r>
              <a:rPr lang="vi-VN" sz="8799" b="1" i="1">
                <a:solidFill>
                  <a:schemeClr val="bg1">
                    <a:alpha val="90000"/>
                  </a:schemeClr>
                </a:solidFill>
                <a:latin typeface="Saira ExtraCondensed Bold"/>
                <a:ea typeface="Saira ExtraCondensed Bold"/>
                <a:cs typeface="Saira ExtraCondensed Bold"/>
                <a:sym typeface="Saira ExtraCondensed Bold"/>
              </a:rPr>
              <a:t>“</a:t>
            </a:r>
            <a:r>
              <a:rPr lang="vi-VN" sz="8799" b="1" i="1">
                <a:solidFill>
                  <a:schemeClr val="accent6">
                    <a:lumMod val="60000"/>
                    <a:lumOff val="40000"/>
                    <a:alpha val="90000"/>
                  </a:schemeClr>
                </a:solidFill>
                <a:latin typeface="Saira ExtraCondensed Bold"/>
                <a:ea typeface="Saira ExtraCondensed Bold"/>
                <a:cs typeface="Saira ExtraCondensed Bold"/>
                <a:sym typeface="Saira ExtraCondensed Bold"/>
              </a:rPr>
              <a:t>Công nghiệp hóa, hiện đại hóa </a:t>
            </a:r>
            <a:r>
              <a:rPr lang="vi-VN" sz="8799" b="1" i="1">
                <a:solidFill>
                  <a:schemeClr val="bg1">
                    <a:alpha val="90000"/>
                  </a:schemeClr>
                </a:solidFill>
                <a:latin typeface="Saira ExtraCondensed Bold"/>
                <a:ea typeface="Saira ExtraCondensed Bold"/>
                <a:cs typeface="Saira ExtraCondensed Bold"/>
                <a:sym typeface="Saira ExtraCondensed Bold"/>
              </a:rPr>
              <a:t>là quá trình chuyển đổi căn bản toàn diện </a:t>
            </a:r>
            <a:endParaRPr lang="en-US" sz="8799" b="1" i="1">
              <a:solidFill>
                <a:schemeClr val="bg1">
                  <a:alpha val="90000"/>
                </a:schemeClr>
              </a:solidFill>
              <a:latin typeface="Saira ExtraCondensed Bold"/>
              <a:ea typeface="Saira ExtraCondensed Bold"/>
              <a:cs typeface="Saira ExtraCondensed Bold"/>
              <a:sym typeface="Saira ExtraCondensed Bold"/>
            </a:endParaRPr>
          </a:p>
          <a:p>
            <a:pPr algn="ctr">
              <a:lnSpc>
                <a:spcPts val="12319"/>
              </a:lnSpc>
            </a:pPr>
            <a:r>
              <a:rPr lang="vi-VN" sz="8799" b="1" i="1">
                <a:solidFill>
                  <a:schemeClr val="bg1">
                    <a:alpha val="90000"/>
                  </a:schemeClr>
                </a:solidFill>
                <a:latin typeface="Saira ExtraCondensed Bold"/>
                <a:ea typeface="Saira ExtraCondensed Bold"/>
                <a:cs typeface="Saira ExtraCondensed Bold"/>
                <a:sym typeface="Saira ExtraCondensed Bold"/>
              </a:rPr>
              <a:t>các hoạt động sản xuất kinh doanh, dịch vụ và quản lý kinh tế, xã hội, </a:t>
            </a:r>
            <a:endParaRPr lang="en-US" sz="8799" b="1" i="1">
              <a:solidFill>
                <a:schemeClr val="bg1">
                  <a:alpha val="90000"/>
                </a:schemeClr>
              </a:solidFill>
              <a:latin typeface="Saira ExtraCondensed Bold"/>
              <a:ea typeface="Saira ExtraCondensed Bold"/>
              <a:cs typeface="Saira ExtraCondensed Bold"/>
              <a:sym typeface="Saira ExtraCondensed Bold"/>
            </a:endParaRPr>
          </a:p>
          <a:p>
            <a:pPr algn="ctr">
              <a:lnSpc>
                <a:spcPts val="12319"/>
              </a:lnSpc>
            </a:pPr>
            <a:r>
              <a:rPr lang="vi-VN" sz="8799" b="1" i="1">
                <a:solidFill>
                  <a:schemeClr val="bg1">
                    <a:alpha val="90000"/>
                  </a:schemeClr>
                </a:solidFill>
                <a:latin typeface="Saira ExtraCondensed Bold"/>
                <a:ea typeface="Saira ExtraCondensed Bold"/>
                <a:cs typeface="Saira ExtraCondensed Bold"/>
                <a:sym typeface="Saira ExtraCondensed Bold"/>
              </a:rPr>
              <a:t>từ sử dụng sức lao động thủ công là chính sang sử dụng một cách phổ biến </a:t>
            </a:r>
            <a:endParaRPr lang="en-US" sz="8799" b="1" i="1">
              <a:solidFill>
                <a:schemeClr val="bg1">
                  <a:alpha val="90000"/>
                </a:schemeClr>
              </a:solidFill>
              <a:latin typeface="Saira ExtraCondensed Bold"/>
              <a:ea typeface="Saira ExtraCondensed Bold"/>
              <a:cs typeface="Saira ExtraCondensed Bold"/>
              <a:sym typeface="Saira ExtraCondensed Bold"/>
            </a:endParaRPr>
          </a:p>
          <a:p>
            <a:pPr algn="ctr">
              <a:lnSpc>
                <a:spcPts val="12319"/>
              </a:lnSpc>
            </a:pPr>
            <a:r>
              <a:rPr lang="vi-VN" sz="8799" b="1" i="1">
                <a:solidFill>
                  <a:srgbClr val="F4F5E9"/>
                </a:solidFill>
                <a:latin typeface="Saira ExtraCondensed Bold"/>
                <a:ea typeface="Saira ExtraCondensed Bold"/>
                <a:cs typeface="Saira ExtraCondensed Bold"/>
                <a:sym typeface="Saira ExtraCondensed Bold"/>
              </a:rPr>
              <a:t>sức lao động với công nghệ</a:t>
            </a:r>
            <a:r>
              <a:rPr lang="vi-VN" sz="8799" b="1" i="1">
                <a:solidFill>
                  <a:schemeClr val="bg1">
                    <a:alpha val="90000"/>
                  </a:schemeClr>
                </a:solidFill>
                <a:latin typeface="Saira ExtraCondensed Bold"/>
                <a:ea typeface="Saira ExtraCondensed Bold"/>
                <a:cs typeface="Saira ExtraCondensed Bold"/>
                <a:sym typeface="Saira ExtraCondensed Bold"/>
              </a:rPr>
              <a:t>, phương tiện và phương pháp tiên tiến hiện đại, </a:t>
            </a:r>
            <a:endParaRPr lang="en-US" sz="8799" b="1" i="1">
              <a:solidFill>
                <a:schemeClr val="bg1">
                  <a:alpha val="90000"/>
                </a:schemeClr>
              </a:solidFill>
              <a:latin typeface="Saira ExtraCondensed Bold"/>
              <a:ea typeface="Saira ExtraCondensed Bold"/>
              <a:cs typeface="Saira ExtraCondensed Bold"/>
              <a:sym typeface="Saira ExtraCondensed Bold"/>
            </a:endParaRPr>
          </a:p>
          <a:p>
            <a:pPr algn="ctr">
              <a:lnSpc>
                <a:spcPts val="12319"/>
              </a:lnSpc>
            </a:pPr>
            <a:r>
              <a:rPr lang="vi-VN" sz="8799" b="1" i="1">
                <a:solidFill>
                  <a:schemeClr val="bg1">
                    <a:alpha val="90000"/>
                  </a:schemeClr>
                </a:solidFill>
                <a:latin typeface="Saira ExtraCondensed Bold"/>
                <a:ea typeface="Saira ExtraCondensed Bold"/>
                <a:cs typeface="Saira ExtraCondensed Bold"/>
                <a:sym typeface="Saira ExtraCondensed Bold"/>
              </a:rPr>
              <a:t>dựa trên sự </a:t>
            </a:r>
            <a:r>
              <a:rPr lang="vi-VN" sz="8799" b="1" i="1">
                <a:solidFill>
                  <a:schemeClr val="accent6">
                    <a:lumMod val="60000"/>
                    <a:lumOff val="40000"/>
                    <a:alpha val="90000"/>
                  </a:schemeClr>
                </a:solidFill>
                <a:latin typeface="Saira ExtraCondensed Bold"/>
                <a:ea typeface="Saira ExtraCondensed Bold"/>
                <a:cs typeface="Saira ExtraCondensed Bold"/>
                <a:sym typeface="Saira ExtraCondensed Bold"/>
              </a:rPr>
              <a:t>phát triển </a:t>
            </a:r>
            <a:r>
              <a:rPr lang="vi-VN" sz="8799" b="1" i="1">
                <a:solidFill>
                  <a:srgbClr val="F4F5E9"/>
                </a:solidFill>
                <a:latin typeface="Saira ExtraCondensed Bold"/>
                <a:ea typeface="Saira ExtraCondensed Bold"/>
                <a:cs typeface="Saira ExtraCondensed Bold"/>
                <a:sym typeface="Saira ExtraCondensed Bold"/>
              </a:rPr>
              <a:t>công nghiệp và tiến bộ khoa học</a:t>
            </a:r>
            <a:r>
              <a:rPr lang="vi-VN" sz="8799" b="1" i="1">
                <a:solidFill>
                  <a:schemeClr val="bg1">
                    <a:alpha val="90000"/>
                  </a:schemeClr>
                </a:solidFill>
                <a:latin typeface="Saira ExtraCondensed Bold"/>
                <a:ea typeface="Saira ExtraCondensed Bold"/>
                <a:cs typeface="Saira ExtraCondensed Bold"/>
                <a:sym typeface="Saira ExtraCondensed Bold"/>
              </a:rPr>
              <a:t>, công nghệ,</a:t>
            </a:r>
            <a:endParaRPr lang="en-US" sz="8799" b="1" i="1">
              <a:solidFill>
                <a:schemeClr val="bg1">
                  <a:alpha val="90000"/>
                </a:schemeClr>
              </a:solidFill>
              <a:latin typeface="Saira ExtraCondensed Bold"/>
              <a:ea typeface="Saira ExtraCondensed Bold"/>
              <a:cs typeface="Saira ExtraCondensed Bold"/>
              <a:sym typeface="Saira ExtraCondensed Bold"/>
            </a:endParaRPr>
          </a:p>
          <a:p>
            <a:pPr algn="ctr">
              <a:lnSpc>
                <a:spcPts val="12319"/>
              </a:lnSpc>
            </a:pPr>
            <a:r>
              <a:rPr lang="vi-VN" sz="8799" b="1" i="1">
                <a:solidFill>
                  <a:schemeClr val="bg1">
                    <a:alpha val="90000"/>
                  </a:schemeClr>
                </a:solidFill>
                <a:latin typeface="Saira ExtraCondensed Bold"/>
                <a:ea typeface="Saira ExtraCondensed Bold"/>
                <a:cs typeface="Saira ExtraCondensed Bold"/>
                <a:sym typeface="Saira ExtraCondensed Bold"/>
              </a:rPr>
              <a:t> tạo ra năng suất lao động xã hội cao” </a:t>
            </a:r>
            <a:endParaRPr lang="en-US" sz="8799" b="1" i="1">
              <a:solidFill>
                <a:schemeClr val="bg1">
                  <a:alpha val="90000"/>
                </a:schemeClr>
              </a:solidFill>
              <a:latin typeface="Saira ExtraCondensed Bold"/>
              <a:ea typeface="Saira ExtraCondensed Bold"/>
              <a:cs typeface="Saira ExtraCondensed Bold"/>
              <a:sym typeface="Saira ExtraCondensed Bold"/>
            </a:endParaRPr>
          </a:p>
        </p:txBody>
      </p:sp>
      <p:sp>
        <p:nvSpPr>
          <p:cNvPr id="8" name="TextBox 4">
            <a:extLst>
              <a:ext uri="{FF2B5EF4-FFF2-40B4-BE49-F238E27FC236}">
                <a16:creationId xmlns:a16="http://schemas.microsoft.com/office/drawing/2014/main" id="{C2CCEBEC-A89E-2EF5-89CE-86FD298F281B}"/>
              </a:ext>
            </a:extLst>
          </p:cNvPr>
          <p:cNvSpPr txBox="1"/>
          <p:nvPr/>
        </p:nvSpPr>
        <p:spPr>
          <a:xfrm>
            <a:off x="3581400" y="1871933"/>
            <a:ext cx="31661100" cy="3154710"/>
          </a:xfrm>
          <a:prstGeom prst="rect">
            <a:avLst/>
          </a:prstGeom>
        </p:spPr>
        <p:txBody>
          <a:bodyPr wrap="square" lIns="0" tIns="0" rIns="0" bIns="0" rtlCol="0" anchor="t">
            <a:spAutoFit/>
          </a:bodyPr>
          <a:lstStyle/>
          <a:p>
            <a:pPr algn="l">
              <a:lnSpc>
                <a:spcPts val="12319"/>
              </a:lnSpc>
            </a:pPr>
            <a:r>
              <a:rPr lang="en-US" sz="9600" b="1">
                <a:solidFill>
                  <a:schemeClr val="bg1"/>
                </a:solidFill>
                <a:latin typeface="Saira ExtraCondensed Bold"/>
                <a:ea typeface="Saira ExtraCondensed Bold"/>
                <a:cs typeface="Saira ExtraCondensed Bold"/>
                <a:sym typeface="Saira ExtraCondensed Bold"/>
              </a:rPr>
              <a:t>Theo </a:t>
            </a:r>
            <a:r>
              <a:rPr lang="en-US" sz="9600" b="1" err="1">
                <a:solidFill>
                  <a:schemeClr val="bg1"/>
                </a:solidFill>
                <a:latin typeface="Saira ExtraCondensed Bold"/>
                <a:ea typeface="Saira ExtraCondensed Bold"/>
                <a:cs typeface="Saira ExtraCondensed Bold"/>
                <a:sym typeface="Saira ExtraCondensed Bold"/>
              </a:rPr>
              <a:t>quan</a:t>
            </a:r>
            <a:r>
              <a:rPr lang="en-US" sz="9600" b="1">
                <a:solidFill>
                  <a:schemeClr val="bg1"/>
                </a:solidFill>
                <a:latin typeface="Saira ExtraCondensed Bold"/>
                <a:ea typeface="Saira ExtraCondensed Bold"/>
                <a:cs typeface="Saira ExtraCondensed Bold"/>
                <a:sym typeface="Saira ExtraCondensed Bold"/>
              </a:rPr>
              <a:t> </a:t>
            </a:r>
            <a:r>
              <a:rPr lang="en-US" sz="9600" b="1" err="1">
                <a:solidFill>
                  <a:schemeClr val="bg1"/>
                </a:solidFill>
                <a:latin typeface="Saira ExtraCondensed Bold"/>
                <a:ea typeface="Saira ExtraCondensed Bold"/>
                <a:cs typeface="Saira ExtraCondensed Bold"/>
                <a:sym typeface="Saira ExtraCondensed Bold"/>
              </a:rPr>
              <a:t>điểm</a:t>
            </a:r>
            <a:r>
              <a:rPr lang="en-US" sz="9600" b="1">
                <a:solidFill>
                  <a:schemeClr val="bg1"/>
                </a:solidFill>
                <a:latin typeface="Saira ExtraCondensed Bold"/>
                <a:ea typeface="Saira ExtraCondensed Bold"/>
                <a:cs typeface="Saira ExtraCondensed Bold"/>
                <a:sym typeface="Saira ExtraCondensed Bold"/>
              </a:rPr>
              <a:t> </a:t>
            </a:r>
            <a:r>
              <a:rPr lang="en-US" sz="9600" b="1" err="1">
                <a:solidFill>
                  <a:schemeClr val="bg1"/>
                </a:solidFill>
                <a:latin typeface="Saira ExtraCondensed Bold"/>
                <a:ea typeface="Saira ExtraCondensed Bold"/>
                <a:cs typeface="Saira ExtraCondensed Bold"/>
                <a:sym typeface="Saira ExtraCondensed Bold"/>
              </a:rPr>
              <a:t>của</a:t>
            </a:r>
            <a:r>
              <a:rPr lang="en-US" sz="9600" b="1">
                <a:solidFill>
                  <a:schemeClr val="bg1"/>
                </a:solidFill>
                <a:latin typeface="Saira ExtraCondensed Bold"/>
                <a:ea typeface="Saira ExtraCondensed Bold"/>
                <a:cs typeface="Saira ExtraCondensed Bold"/>
                <a:sym typeface="Saira ExtraCondensed Bold"/>
              </a:rPr>
              <a:t> </a:t>
            </a:r>
            <a:r>
              <a:rPr lang="en-US" sz="9600" b="1" err="1">
                <a:solidFill>
                  <a:schemeClr val="bg1"/>
                </a:solidFill>
                <a:latin typeface="Saira ExtraCondensed Bold"/>
                <a:ea typeface="Saira ExtraCondensed Bold"/>
                <a:cs typeface="Saira ExtraCondensed Bold"/>
                <a:sym typeface="Saira ExtraCondensed Bold"/>
              </a:rPr>
              <a:t>Đảng</a:t>
            </a:r>
            <a:r>
              <a:rPr lang="en-US" sz="9600" b="1">
                <a:solidFill>
                  <a:schemeClr val="bg1"/>
                </a:solidFill>
                <a:latin typeface="Saira ExtraCondensed Bold"/>
                <a:ea typeface="Saira ExtraCondensed Bold"/>
                <a:cs typeface="Saira ExtraCondensed Bold"/>
                <a:sym typeface="Saira ExtraCondensed Bold"/>
              </a:rPr>
              <a:t> </a:t>
            </a:r>
            <a:r>
              <a:rPr lang="en-US" sz="9600" b="1" err="1">
                <a:solidFill>
                  <a:schemeClr val="bg1"/>
                </a:solidFill>
                <a:latin typeface="Saira ExtraCondensed Bold"/>
                <a:ea typeface="Saira ExtraCondensed Bold"/>
                <a:cs typeface="Saira ExtraCondensed Bold"/>
                <a:sym typeface="Saira ExtraCondensed Bold"/>
              </a:rPr>
              <a:t>và</a:t>
            </a:r>
            <a:r>
              <a:rPr lang="en-US" sz="9600" b="1">
                <a:solidFill>
                  <a:schemeClr val="bg1"/>
                </a:solidFill>
                <a:latin typeface="Saira ExtraCondensed Bold"/>
                <a:ea typeface="Saira ExtraCondensed Bold"/>
                <a:cs typeface="Saira ExtraCondensed Bold"/>
                <a:sym typeface="Saira ExtraCondensed Bold"/>
              </a:rPr>
              <a:t> </a:t>
            </a:r>
            <a:r>
              <a:rPr lang="en-US" sz="9600" b="1" err="1">
                <a:solidFill>
                  <a:schemeClr val="bg1"/>
                </a:solidFill>
                <a:latin typeface="Saira ExtraCondensed Bold"/>
                <a:ea typeface="Saira ExtraCondensed Bold"/>
                <a:cs typeface="Saira ExtraCondensed Bold"/>
                <a:sym typeface="Saira ExtraCondensed Bold"/>
              </a:rPr>
              <a:t>Nhà</a:t>
            </a:r>
            <a:r>
              <a:rPr lang="en-US" sz="9600" b="1">
                <a:solidFill>
                  <a:schemeClr val="bg1"/>
                </a:solidFill>
                <a:latin typeface="Saira ExtraCondensed Bold"/>
                <a:ea typeface="Saira ExtraCondensed Bold"/>
                <a:cs typeface="Saira ExtraCondensed Bold"/>
                <a:sym typeface="Saira ExtraCondensed Bold"/>
              </a:rPr>
              <a:t> </a:t>
            </a:r>
            <a:r>
              <a:rPr lang="en-US" sz="9600" b="1" err="1">
                <a:solidFill>
                  <a:schemeClr val="bg1"/>
                </a:solidFill>
                <a:latin typeface="Saira ExtraCondensed Bold"/>
                <a:ea typeface="Saira ExtraCondensed Bold"/>
                <a:cs typeface="Saira ExtraCondensed Bold"/>
                <a:sym typeface="Saira ExtraCondensed Bold"/>
              </a:rPr>
              <a:t>nước</a:t>
            </a:r>
            <a:r>
              <a:rPr lang="en-US" sz="9600" b="1">
                <a:solidFill>
                  <a:schemeClr val="bg1"/>
                </a:solidFill>
                <a:latin typeface="Saira ExtraCondensed Bold"/>
                <a:ea typeface="Saira ExtraCondensed Bold"/>
                <a:cs typeface="Saira ExtraCondensed Bold"/>
                <a:sym typeface="Saira ExtraCondensed Bold"/>
              </a:rPr>
              <a:t>:</a:t>
            </a:r>
          </a:p>
          <a:p>
            <a:pPr algn="l">
              <a:lnSpc>
                <a:spcPts val="12319"/>
              </a:lnSpc>
            </a:pPr>
            <a:endParaRPr lang="en-US" sz="9600" b="1">
              <a:solidFill>
                <a:schemeClr val="bg1"/>
              </a:solidFill>
              <a:latin typeface="Saira ExtraCondensed Bold"/>
              <a:ea typeface="Saira ExtraCondensed Bold"/>
              <a:cs typeface="Saira ExtraCondensed Bold"/>
              <a:sym typeface="Saira ExtraCondensed Bold"/>
            </a:endParaRPr>
          </a:p>
        </p:txBody>
      </p:sp>
    </p:spTree>
    <p:extLst>
      <p:ext uri="{BB962C8B-B14F-4D97-AF65-F5344CB8AC3E}">
        <p14:creationId xmlns:p14="http://schemas.microsoft.com/office/powerpoint/2010/main" val="4208666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03F21DD4-BD5F-0B93-E5D2-F0E5C67DEF11}"/>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1770A48B-9CFC-1705-7F20-FABDC2532C1D}"/>
              </a:ext>
            </a:extLst>
          </p:cNvPr>
          <p:cNvSpPr/>
          <p:nvPr/>
        </p:nvSpPr>
        <p:spPr>
          <a:xfrm rot="20709948">
            <a:off x="1912654" y="1643840"/>
            <a:ext cx="10293408" cy="6073110"/>
          </a:xfrm>
          <a:custGeom>
            <a:avLst/>
            <a:gdLst/>
            <a:ahLst/>
            <a:cxnLst/>
            <a:rect l="l" t="t" r="r" b="b"/>
            <a:pathLst>
              <a:path w="12198458" h="7197090">
                <a:moveTo>
                  <a:pt x="0" y="0"/>
                </a:moveTo>
                <a:lnTo>
                  <a:pt x="12198458" y="0"/>
                </a:lnTo>
                <a:lnTo>
                  <a:pt x="12198458" y="7197090"/>
                </a:lnTo>
                <a:lnTo>
                  <a:pt x="0" y="7197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3">
            <a:extLst>
              <a:ext uri="{FF2B5EF4-FFF2-40B4-BE49-F238E27FC236}">
                <a16:creationId xmlns:a16="http://schemas.microsoft.com/office/drawing/2014/main" id="{BC4DF6CE-3F0C-F188-887A-4EACAACA0612}"/>
              </a:ext>
            </a:extLst>
          </p:cNvPr>
          <p:cNvSpPr txBox="1"/>
          <p:nvPr/>
        </p:nvSpPr>
        <p:spPr>
          <a:xfrm>
            <a:off x="4494222" y="8122098"/>
            <a:ext cx="27016055" cy="2872581"/>
          </a:xfrm>
          <a:prstGeom prst="rect">
            <a:avLst/>
          </a:prstGeom>
        </p:spPr>
        <p:txBody>
          <a:bodyPr wrap="square" lIns="0" tIns="0" rIns="0" bIns="0" rtlCol="0" anchor="t">
            <a:spAutoFit/>
          </a:bodyPr>
          <a:lstStyle/>
          <a:p>
            <a:pPr algn="ctr">
              <a:lnSpc>
                <a:spcPts val="22427"/>
              </a:lnSpc>
            </a:pPr>
            <a:r>
              <a:rPr lang="en-US" sz="17251" b="1" err="1">
                <a:solidFill>
                  <a:srgbClr val="D70202"/>
                </a:solidFill>
                <a:latin typeface="Saira ExtraCondensed Bold"/>
                <a:ea typeface="Saira ExtraCondensed Bold"/>
                <a:cs typeface="Saira ExtraCondensed Bold"/>
                <a:sym typeface="Saira ExtraCondensed Bold"/>
              </a:rPr>
              <a:t>Đố</a:t>
            </a:r>
            <a:r>
              <a:rPr lang="en-US" sz="17251" b="1">
                <a:solidFill>
                  <a:srgbClr val="D70202"/>
                </a:solidFill>
                <a:latin typeface="Saira ExtraCondensed Bold"/>
                <a:ea typeface="Saira ExtraCondensed Bold"/>
                <a:cs typeface="Saira ExtraCondensed Bold"/>
                <a:sym typeface="Saira ExtraCondensed Bold"/>
              </a:rPr>
              <a:t> </a:t>
            </a:r>
            <a:r>
              <a:rPr lang="en-US" sz="17251" b="1" err="1">
                <a:solidFill>
                  <a:srgbClr val="D70202"/>
                </a:solidFill>
                <a:latin typeface="Saira ExtraCondensed Bold"/>
                <a:ea typeface="Saira ExtraCondensed Bold"/>
                <a:cs typeface="Saira ExtraCondensed Bold"/>
                <a:sym typeface="Saira ExtraCondensed Bold"/>
              </a:rPr>
              <a:t>vui</a:t>
            </a:r>
            <a:r>
              <a:rPr lang="en-US" sz="17251" b="1">
                <a:solidFill>
                  <a:srgbClr val="D70202"/>
                </a:solidFill>
                <a:latin typeface="Saira ExtraCondensed Bold"/>
                <a:ea typeface="Saira ExtraCondensed Bold"/>
                <a:cs typeface="Saira ExtraCondensed Bold"/>
                <a:sym typeface="Saira ExtraCondensed Bold"/>
              </a:rPr>
              <a:t> </a:t>
            </a:r>
            <a:r>
              <a:rPr lang="en-US" sz="17251" b="1" err="1">
                <a:solidFill>
                  <a:srgbClr val="D70202"/>
                </a:solidFill>
                <a:latin typeface="Saira ExtraCondensed Bold"/>
                <a:ea typeface="Saira ExtraCondensed Bold"/>
                <a:cs typeface="Saira ExtraCondensed Bold"/>
                <a:sym typeface="Saira ExtraCondensed Bold"/>
              </a:rPr>
              <a:t>hên</a:t>
            </a:r>
            <a:r>
              <a:rPr lang="en-US" sz="17251" b="1">
                <a:solidFill>
                  <a:srgbClr val="D70202"/>
                </a:solidFill>
                <a:latin typeface="Saira ExtraCondensed Bold"/>
                <a:ea typeface="Saira ExtraCondensed Bold"/>
                <a:cs typeface="Saira ExtraCondensed Bold"/>
                <a:sym typeface="Saira ExtraCondensed Bold"/>
              </a:rPr>
              <a:t> </a:t>
            </a:r>
            <a:r>
              <a:rPr lang="en-US" sz="17251" b="1" err="1">
                <a:solidFill>
                  <a:srgbClr val="D70202"/>
                </a:solidFill>
                <a:latin typeface="Saira ExtraCondensed Bold"/>
                <a:ea typeface="Saira ExtraCondensed Bold"/>
                <a:cs typeface="Saira ExtraCondensed Bold"/>
                <a:sym typeface="Saira ExtraCondensed Bold"/>
              </a:rPr>
              <a:t>xui</a:t>
            </a:r>
            <a:r>
              <a:rPr lang="en-US" sz="17251" b="1">
                <a:solidFill>
                  <a:srgbClr val="D70202"/>
                </a:solidFill>
                <a:latin typeface="Saira ExtraCondensed Bold"/>
                <a:ea typeface="Saira ExtraCondensed Bold"/>
                <a:cs typeface="Saira ExtraCondensed Bold"/>
                <a:sym typeface="Saira ExtraCondensed Bold"/>
              </a:rPr>
              <a:t> </a:t>
            </a:r>
            <a:r>
              <a:rPr lang="en-US" sz="17251" b="1" err="1">
                <a:solidFill>
                  <a:srgbClr val="D70202"/>
                </a:solidFill>
                <a:latin typeface="Saira ExtraCondensed Bold"/>
                <a:ea typeface="Saira ExtraCondensed Bold"/>
                <a:cs typeface="Saira ExtraCondensed Bold"/>
                <a:sym typeface="Saira ExtraCondensed Bold"/>
              </a:rPr>
              <a:t>có</a:t>
            </a:r>
            <a:r>
              <a:rPr lang="en-US" sz="17251" b="1">
                <a:solidFill>
                  <a:srgbClr val="D70202"/>
                </a:solidFill>
                <a:latin typeface="Saira ExtraCondensed Bold"/>
                <a:ea typeface="Saira ExtraCondensed Bold"/>
                <a:cs typeface="Saira ExtraCondensed Bold"/>
                <a:sym typeface="Saira ExtraCondensed Bold"/>
              </a:rPr>
              <a:t> </a:t>
            </a:r>
            <a:r>
              <a:rPr lang="en-US" sz="17251" b="1" err="1">
                <a:solidFill>
                  <a:srgbClr val="D70202"/>
                </a:solidFill>
                <a:latin typeface="Saira ExtraCondensed Bold"/>
                <a:ea typeface="Saira ExtraCondensed Bold"/>
                <a:cs typeface="Saira ExtraCondensed Bold"/>
                <a:sym typeface="Saira ExtraCondensed Bold"/>
              </a:rPr>
              <a:t>thưởng</a:t>
            </a:r>
            <a:endParaRPr lang="en-US" sz="17251" b="1">
              <a:solidFill>
                <a:srgbClr val="D70202"/>
              </a:solidFill>
              <a:latin typeface="Saira ExtraCondensed Bold"/>
              <a:ea typeface="Saira ExtraCondensed Bold"/>
              <a:cs typeface="Saira ExtraCondensed Bold"/>
              <a:sym typeface="Saira ExtraCondensed Bold"/>
            </a:endParaRPr>
          </a:p>
        </p:txBody>
      </p:sp>
      <p:sp>
        <p:nvSpPr>
          <p:cNvPr id="4" name="Freeform 2">
            <a:extLst>
              <a:ext uri="{FF2B5EF4-FFF2-40B4-BE49-F238E27FC236}">
                <a16:creationId xmlns:a16="http://schemas.microsoft.com/office/drawing/2014/main" id="{F32ECC80-0547-8CCD-21BC-B6702703D1B8}"/>
              </a:ext>
            </a:extLst>
          </p:cNvPr>
          <p:cNvSpPr/>
          <p:nvPr/>
        </p:nvSpPr>
        <p:spPr>
          <a:xfrm rot="943321">
            <a:off x="23007766" y="1643840"/>
            <a:ext cx="10293408" cy="6073110"/>
          </a:xfrm>
          <a:custGeom>
            <a:avLst/>
            <a:gdLst/>
            <a:ahLst/>
            <a:cxnLst/>
            <a:rect l="l" t="t" r="r" b="b"/>
            <a:pathLst>
              <a:path w="12198458" h="7197090">
                <a:moveTo>
                  <a:pt x="0" y="0"/>
                </a:moveTo>
                <a:lnTo>
                  <a:pt x="12198458" y="0"/>
                </a:lnTo>
                <a:lnTo>
                  <a:pt x="12198458" y="7197090"/>
                </a:lnTo>
                <a:lnTo>
                  <a:pt x="0" y="7197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2774931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invX="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F90C0256-3CA3-FC86-564A-51E3F0DF4675}"/>
            </a:ext>
          </a:extLst>
        </p:cNvPr>
        <p:cNvGrpSpPr/>
        <p:nvPr/>
      </p:nvGrpSpPr>
      <p:grpSpPr>
        <a:xfrm>
          <a:off x="0" y="0"/>
          <a:ext cx="0" cy="0"/>
          <a:chOff x="0" y="0"/>
          <a:chExt cx="0" cy="0"/>
        </a:xfrm>
      </p:grpSpPr>
      <p:sp>
        <p:nvSpPr>
          <p:cNvPr id="5" name="TextBox 3">
            <a:extLst>
              <a:ext uri="{FF2B5EF4-FFF2-40B4-BE49-F238E27FC236}">
                <a16:creationId xmlns:a16="http://schemas.microsoft.com/office/drawing/2014/main" id="{E3CA9B76-C63E-8670-3A3A-8A0DFE248E28}"/>
              </a:ext>
            </a:extLst>
          </p:cNvPr>
          <p:cNvSpPr txBox="1"/>
          <p:nvPr/>
        </p:nvSpPr>
        <p:spPr>
          <a:xfrm>
            <a:off x="4494222" y="475059"/>
            <a:ext cx="27016055" cy="2872581"/>
          </a:xfrm>
          <a:prstGeom prst="rect">
            <a:avLst/>
          </a:prstGeom>
        </p:spPr>
        <p:txBody>
          <a:bodyPr wrap="square" lIns="0" tIns="0" rIns="0" bIns="0" rtlCol="0" anchor="t">
            <a:spAutoFit/>
          </a:bodyPr>
          <a:lstStyle/>
          <a:p>
            <a:pPr algn="ctr">
              <a:lnSpc>
                <a:spcPts val="22427"/>
              </a:lnSpc>
            </a:pPr>
            <a:r>
              <a:rPr lang="en-US" sz="17251" b="1">
                <a:solidFill>
                  <a:srgbClr val="D70202"/>
                </a:solidFill>
                <a:latin typeface="Saira ExtraCondensed Bold"/>
                <a:ea typeface="Saira ExtraCondensed Bold"/>
                <a:cs typeface="Saira ExtraCondensed Bold"/>
                <a:sym typeface="Saira ExtraCondensed Bold"/>
              </a:rPr>
              <a:t>Đố vui hên xui có thưởng</a:t>
            </a:r>
          </a:p>
        </p:txBody>
      </p:sp>
      <p:sp>
        <p:nvSpPr>
          <p:cNvPr id="6" name="Plus Sign 5">
            <a:extLst>
              <a:ext uri="{FF2B5EF4-FFF2-40B4-BE49-F238E27FC236}">
                <a16:creationId xmlns:a16="http://schemas.microsoft.com/office/drawing/2014/main" id="{6546E095-FFB2-8B2A-4EC0-7BA49EDC4BE3}"/>
              </a:ext>
            </a:extLst>
          </p:cNvPr>
          <p:cNvSpPr/>
          <p:nvPr/>
        </p:nvSpPr>
        <p:spPr>
          <a:xfrm>
            <a:off x="16735259" y="7135314"/>
            <a:ext cx="2533980" cy="2533980"/>
          </a:xfrm>
          <a:prstGeom prst="mathPlus">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38F2084-423E-8438-E581-E9A3365C6E81}"/>
              </a:ext>
            </a:extLst>
          </p:cNvPr>
          <p:cNvPicPr>
            <a:picLocks noChangeAspect="1"/>
          </p:cNvPicPr>
          <p:nvPr/>
        </p:nvPicPr>
        <p:blipFill>
          <a:blip r:embed="rId2"/>
          <a:stretch>
            <a:fillRect/>
          </a:stretch>
        </p:blipFill>
        <p:spPr>
          <a:xfrm>
            <a:off x="22551826" y="4274449"/>
            <a:ext cx="7557844" cy="8759374"/>
          </a:xfrm>
          <a:prstGeom prst="ellipse">
            <a:avLst/>
          </a:prstGeom>
        </p:spPr>
      </p:pic>
      <p:sp>
        <p:nvSpPr>
          <p:cNvPr id="9" name="TextBox 3">
            <a:extLst>
              <a:ext uri="{FF2B5EF4-FFF2-40B4-BE49-F238E27FC236}">
                <a16:creationId xmlns:a16="http://schemas.microsoft.com/office/drawing/2014/main" id="{CC11C624-2E59-A44A-C542-349B7B830B1B}"/>
              </a:ext>
            </a:extLst>
          </p:cNvPr>
          <p:cNvSpPr txBox="1"/>
          <p:nvPr/>
        </p:nvSpPr>
        <p:spPr>
          <a:xfrm>
            <a:off x="4153980" y="14975790"/>
            <a:ext cx="27016055" cy="2950808"/>
          </a:xfrm>
          <a:prstGeom prst="rect">
            <a:avLst/>
          </a:prstGeom>
        </p:spPr>
        <p:txBody>
          <a:bodyPr wrap="square" lIns="0" tIns="0" rIns="0" bIns="0" rtlCol="0" anchor="t">
            <a:spAutoFit/>
          </a:bodyPr>
          <a:lstStyle/>
          <a:p>
            <a:pPr algn="ctr">
              <a:lnSpc>
                <a:spcPts val="22427"/>
              </a:lnSpc>
            </a:pPr>
            <a:r>
              <a:rPr lang="en-US" sz="20700" b="1" u="sng" err="1">
                <a:solidFill>
                  <a:srgbClr val="D70202"/>
                </a:solidFill>
                <a:latin typeface="Saira ExtraCondensed Bold"/>
                <a:ea typeface="Saira ExtraCondensed Bold"/>
                <a:cs typeface="Saira ExtraCondensed Bold"/>
                <a:sym typeface="Saira ExtraCondensed Bold"/>
              </a:rPr>
              <a:t>Đáp</a:t>
            </a:r>
            <a:r>
              <a:rPr lang="en-US" sz="20700" b="1" u="sng">
                <a:solidFill>
                  <a:srgbClr val="D70202"/>
                </a:solidFill>
                <a:latin typeface="Saira ExtraCondensed Bold"/>
                <a:ea typeface="Saira ExtraCondensed Bold"/>
                <a:cs typeface="Saira ExtraCondensed Bold"/>
                <a:sym typeface="Saira ExtraCondensed Bold"/>
              </a:rPr>
              <a:t> </a:t>
            </a:r>
            <a:r>
              <a:rPr lang="en-US" sz="20700" b="1" u="sng" err="1">
                <a:solidFill>
                  <a:srgbClr val="D70202"/>
                </a:solidFill>
                <a:latin typeface="Saira ExtraCondensed Bold"/>
                <a:ea typeface="Saira ExtraCondensed Bold"/>
                <a:cs typeface="Saira ExtraCondensed Bold"/>
                <a:sym typeface="Saira ExtraCondensed Bold"/>
              </a:rPr>
              <a:t>án</a:t>
            </a:r>
            <a:r>
              <a:rPr lang="en-US" sz="20700" b="1">
                <a:solidFill>
                  <a:srgbClr val="D70202"/>
                </a:solidFill>
                <a:latin typeface="Saira ExtraCondensed Bold"/>
                <a:ea typeface="Saira ExtraCondensed Bold"/>
                <a:cs typeface="Saira ExtraCondensed Bold"/>
                <a:sym typeface="Saira ExtraCondensed Bold"/>
              </a:rPr>
              <a:t>: NỘI LỰC</a:t>
            </a:r>
          </a:p>
        </p:txBody>
      </p:sp>
      <p:grpSp>
        <p:nvGrpSpPr>
          <p:cNvPr id="12" name="Group 11">
            <a:extLst>
              <a:ext uri="{FF2B5EF4-FFF2-40B4-BE49-F238E27FC236}">
                <a16:creationId xmlns:a16="http://schemas.microsoft.com/office/drawing/2014/main" id="{6CB6F4C2-8946-07DD-1305-1464671E8D6B}"/>
              </a:ext>
            </a:extLst>
          </p:cNvPr>
          <p:cNvGrpSpPr/>
          <p:nvPr/>
        </p:nvGrpSpPr>
        <p:grpSpPr>
          <a:xfrm>
            <a:off x="3033209" y="4914998"/>
            <a:ext cx="11918216" cy="7478276"/>
            <a:chOff x="966070" y="4043633"/>
            <a:chExt cx="13892930" cy="8717342"/>
          </a:xfrm>
        </p:grpSpPr>
        <p:pic>
          <p:nvPicPr>
            <p:cNvPr id="4" name="Picture 3">
              <a:extLst>
                <a:ext uri="{FF2B5EF4-FFF2-40B4-BE49-F238E27FC236}">
                  <a16:creationId xmlns:a16="http://schemas.microsoft.com/office/drawing/2014/main" id="{5DA0D4E6-8795-18B0-1647-52EBB441AF40}"/>
                </a:ext>
              </a:extLst>
            </p:cNvPr>
            <p:cNvPicPr>
              <a:picLocks noChangeAspect="1"/>
            </p:cNvPicPr>
            <p:nvPr/>
          </p:nvPicPr>
          <p:blipFill>
            <a:blip r:embed="rId3"/>
            <a:stretch>
              <a:fillRect/>
            </a:stretch>
          </p:blipFill>
          <p:spPr>
            <a:xfrm>
              <a:off x="966070" y="4043633"/>
              <a:ext cx="13892930" cy="8717342"/>
            </a:xfrm>
            <a:prstGeom prst="ellipse">
              <a:avLst/>
            </a:prstGeom>
          </p:spPr>
        </p:pic>
        <p:sp>
          <p:nvSpPr>
            <p:cNvPr id="11" name="Arrow: Down 10">
              <a:extLst>
                <a:ext uri="{FF2B5EF4-FFF2-40B4-BE49-F238E27FC236}">
                  <a16:creationId xmlns:a16="http://schemas.microsoft.com/office/drawing/2014/main" id="{22A348C0-06BD-F6C6-B30C-8D3C963EF783}"/>
                </a:ext>
              </a:extLst>
            </p:cNvPr>
            <p:cNvSpPr/>
            <p:nvPr/>
          </p:nvSpPr>
          <p:spPr>
            <a:xfrm rot="8596459">
              <a:off x="10289634" y="9246109"/>
              <a:ext cx="893022" cy="1802892"/>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905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3B6"/>
        </a:solidFill>
        <a:effectLst/>
      </p:bgPr>
    </p:bg>
    <p:spTree>
      <p:nvGrpSpPr>
        <p:cNvPr id="1" name=""/>
        <p:cNvGrpSpPr/>
        <p:nvPr/>
      </p:nvGrpSpPr>
      <p:grpSpPr>
        <a:xfrm>
          <a:off x="0" y="0"/>
          <a:ext cx="0" cy="0"/>
          <a:chOff x="0" y="0"/>
          <a:chExt cx="0" cy="0"/>
        </a:xfrm>
      </p:grpSpPr>
      <p:sp>
        <p:nvSpPr>
          <p:cNvPr id="2" name="Freeform 2"/>
          <p:cNvSpPr/>
          <p:nvPr/>
        </p:nvSpPr>
        <p:spPr>
          <a:xfrm rot="10800000" flipH="1">
            <a:off x="0" y="7450800"/>
            <a:ext cx="16281592" cy="10545100"/>
          </a:xfrm>
          <a:custGeom>
            <a:avLst/>
            <a:gdLst/>
            <a:ahLst/>
            <a:cxnLst/>
            <a:rect l="l" t="t" r="r" b="b"/>
            <a:pathLst>
              <a:path w="19658703" h="14400000">
                <a:moveTo>
                  <a:pt x="0" y="0"/>
                </a:moveTo>
                <a:lnTo>
                  <a:pt x="19658703" y="0"/>
                </a:lnTo>
                <a:lnTo>
                  <a:pt x="19658703" y="14400000"/>
                </a:lnTo>
                <a:lnTo>
                  <a:pt x="0" y="14400000"/>
                </a:lnTo>
                <a:lnTo>
                  <a:pt x="0" y="0"/>
                </a:lnTo>
                <a:close/>
              </a:path>
            </a:pathLst>
          </a:custGeom>
          <a:blipFill>
            <a:blip r:embed="rId2"/>
            <a:stretch>
              <a:fillRect l="-1170" t="-2048" b="1"/>
            </a:stretch>
          </a:blipFill>
        </p:spPr>
        <p:txBody>
          <a:bodyPr/>
          <a:lstStyle/>
          <a:p>
            <a:endParaRPr lang="en-US"/>
          </a:p>
        </p:txBody>
      </p:sp>
      <p:sp>
        <p:nvSpPr>
          <p:cNvPr id="3" name="TextBox 3"/>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D70202"/>
                </a:solidFill>
                <a:latin typeface="Saira ExtraCondensed Bold"/>
                <a:ea typeface="Saira ExtraCondensed Bold"/>
                <a:cs typeface="Saira ExtraCondensed Bold"/>
                <a:sym typeface="Saira ExtraCondensed Bold"/>
              </a:rPr>
              <a:t>1. NỘI LỰC</a:t>
            </a:r>
          </a:p>
        </p:txBody>
      </p:sp>
      <p:grpSp>
        <p:nvGrpSpPr>
          <p:cNvPr id="8" name="Group 7">
            <a:extLst>
              <a:ext uri="{FF2B5EF4-FFF2-40B4-BE49-F238E27FC236}">
                <a16:creationId xmlns:a16="http://schemas.microsoft.com/office/drawing/2014/main" id="{AD6C0A5C-8BEF-F248-A457-2CC8BED97650}"/>
              </a:ext>
            </a:extLst>
          </p:cNvPr>
          <p:cNvGrpSpPr/>
          <p:nvPr/>
        </p:nvGrpSpPr>
        <p:grpSpPr>
          <a:xfrm>
            <a:off x="6185036" y="5508134"/>
            <a:ext cx="23483241" cy="6903166"/>
            <a:chOff x="7164750" y="5508134"/>
            <a:chExt cx="23483241" cy="6903166"/>
          </a:xfrm>
        </p:grpSpPr>
        <p:sp>
          <p:nvSpPr>
            <p:cNvPr id="4" name="TextBox 4"/>
            <p:cNvSpPr txBox="1"/>
            <p:nvPr/>
          </p:nvSpPr>
          <p:spPr>
            <a:xfrm>
              <a:off x="8797826" y="7735020"/>
              <a:ext cx="21850165" cy="4676280"/>
            </a:xfrm>
            <a:prstGeom prst="rect">
              <a:avLst/>
            </a:prstGeom>
          </p:spPr>
          <p:txBody>
            <a:bodyPr wrap="square" lIns="0" tIns="0" rIns="0" bIns="0" rtlCol="0" anchor="t">
              <a:spAutoFit/>
            </a:bodyPr>
            <a:lstStyle/>
            <a:p>
              <a:pPr algn="l">
                <a:lnSpc>
                  <a:spcPts val="12319"/>
                </a:lnSpc>
              </a:pPr>
              <a:r>
                <a:rPr lang="vi-VN" sz="8799" b="1" i="1">
                  <a:solidFill>
                    <a:srgbClr val="D74744"/>
                  </a:solidFill>
                  <a:latin typeface="Saira ExtraCondensed Bold"/>
                  <a:ea typeface="Saira ExtraCondensed Bold"/>
                  <a:cs typeface="Saira ExtraCondensed Bold"/>
                  <a:sym typeface="Saira ExtraCondensed Bold"/>
                </a:rPr>
                <a:t>Nguồn lực bên trong đất nước là tất cả những yếu tố, tiềm năng và sức mạnh có sẵn bên trong một quốc gia, một dân tộc, đặc biệt là do chính con người trong đất nước đó tạo ra và làm chủ</a:t>
              </a:r>
              <a:endParaRPr lang="en-US" sz="8799" b="1" i="1">
                <a:solidFill>
                  <a:srgbClr val="D74744"/>
                </a:solidFill>
                <a:latin typeface="Saira ExtraCondensed Bold"/>
                <a:ea typeface="Saira ExtraCondensed Bold"/>
                <a:cs typeface="Saira ExtraCondensed Bold"/>
                <a:sym typeface="Saira ExtraCondensed Bold"/>
              </a:endParaRPr>
            </a:p>
          </p:txBody>
        </p:sp>
        <p:sp>
          <p:nvSpPr>
            <p:cNvPr id="5" name="TextBox 4">
              <a:extLst>
                <a:ext uri="{FF2B5EF4-FFF2-40B4-BE49-F238E27FC236}">
                  <a16:creationId xmlns:a16="http://schemas.microsoft.com/office/drawing/2014/main" id="{680D0F3E-C585-606D-0C46-E825E4F687CA}"/>
                </a:ext>
              </a:extLst>
            </p:cNvPr>
            <p:cNvSpPr txBox="1"/>
            <p:nvPr/>
          </p:nvSpPr>
          <p:spPr>
            <a:xfrm>
              <a:off x="7164750" y="5508134"/>
              <a:ext cx="21850165" cy="3098925"/>
            </a:xfrm>
            <a:prstGeom prst="rect">
              <a:avLst/>
            </a:prstGeom>
          </p:spPr>
          <p:txBody>
            <a:bodyPr wrap="square" lIns="0" tIns="0" rIns="0" bIns="0" rtlCol="0" anchor="t">
              <a:spAutoFit/>
            </a:bodyPr>
            <a:lstStyle/>
            <a:p>
              <a:pPr algn="l">
                <a:lnSpc>
                  <a:spcPts val="12319"/>
                </a:lnSpc>
              </a:pPr>
              <a:r>
                <a:rPr lang="en-US" sz="8799" u="sng">
                  <a:solidFill>
                    <a:srgbClr val="D74744"/>
                  </a:solidFill>
                  <a:latin typeface="Saira ExtraCondensed Bold"/>
                  <a:ea typeface="Saira ExtraCondensed Bold"/>
                  <a:cs typeface="Saira ExtraCondensed Bold"/>
                  <a:sym typeface="Saira ExtraCondensed Bold"/>
                </a:rPr>
                <a:t>Định </a:t>
              </a:r>
              <a:r>
                <a:rPr lang="en-US" sz="8799" u="sng" err="1">
                  <a:solidFill>
                    <a:srgbClr val="D74744"/>
                  </a:solidFill>
                  <a:latin typeface="Saira ExtraCondensed Bold"/>
                  <a:ea typeface="Saira ExtraCondensed Bold"/>
                  <a:cs typeface="Saira ExtraCondensed Bold"/>
                  <a:sym typeface="Saira ExtraCondensed Bold"/>
                </a:rPr>
                <a:t>nghĩa</a:t>
              </a:r>
              <a:r>
                <a:rPr lang="en-US" sz="8799" u="sng">
                  <a:solidFill>
                    <a:srgbClr val="D74744"/>
                  </a:solidFill>
                  <a:latin typeface="Saira ExtraCondensed Bold"/>
                  <a:ea typeface="Saira ExtraCondensed Bold"/>
                  <a:cs typeface="Saira ExtraCondensed Bold"/>
                  <a:sym typeface="Saira ExtraCondensed Bold"/>
                </a:rPr>
                <a:t>:</a:t>
              </a:r>
            </a:p>
            <a:p>
              <a:pPr algn="l">
                <a:lnSpc>
                  <a:spcPts val="12319"/>
                </a:lnSpc>
              </a:pPr>
              <a:endParaRPr lang="en-US" sz="8799">
                <a:solidFill>
                  <a:srgbClr val="D74744"/>
                </a:solidFill>
                <a:latin typeface="Saira ExtraCondensed Bold"/>
                <a:ea typeface="Saira ExtraCondensed Bold"/>
                <a:cs typeface="Saira ExtraCondensed Bold"/>
                <a:sym typeface="Saira ExtraCondensed Bold"/>
              </a:endParaRPr>
            </a:p>
          </p:txBody>
        </p:sp>
      </p:grpSp>
      <p:sp>
        <p:nvSpPr>
          <p:cNvPr id="6" name="Freeform 3">
            <a:extLst>
              <a:ext uri="{FF2B5EF4-FFF2-40B4-BE49-F238E27FC236}">
                <a16:creationId xmlns:a16="http://schemas.microsoft.com/office/drawing/2014/main" id="{BC73AE11-F7EC-C25E-508B-26CDCFC99D6E}"/>
              </a:ext>
            </a:extLst>
          </p:cNvPr>
          <p:cNvSpPr/>
          <p:nvPr/>
        </p:nvSpPr>
        <p:spPr>
          <a:xfrm>
            <a:off x="8591348" y="2548863"/>
            <a:ext cx="1939000" cy="1662693"/>
          </a:xfrm>
          <a:custGeom>
            <a:avLst/>
            <a:gdLst/>
            <a:ahLst/>
            <a:cxnLst/>
            <a:rect l="l" t="t" r="r" b="b"/>
            <a:pathLst>
              <a:path w="6705489" h="5749957">
                <a:moveTo>
                  <a:pt x="0" y="0"/>
                </a:moveTo>
                <a:lnTo>
                  <a:pt x="6705489" y="0"/>
                </a:lnTo>
                <a:lnTo>
                  <a:pt x="6705489" y="5749957"/>
                </a:lnTo>
                <a:lnTo>
                  <a:pt x="0" y="5749957"/>
                </a:lnTo>
                <a:lnTo>
                  <a:pt x="0" y="0"/>
                </a:lnTo>
                <a:close/>
              </a:path>
            </a:pathLst>
          </a:custGeom>
          <a:blipFill>
            <a:blip r:embed="rId3"/>
            <a:stretch>
              <a:fillRect/>
            </a:stretch>
          </a:blipFill>
        </p:spPr>
        <p:txBody>
          <a:bodyPr/>
          <a:lstStyle/>
          <a:p>
            <a:endParaRPr lang="en-US"/>
          </a:p>
        </p:txBody>
      </p:sp>
      <p:sp>
        <p:nvSpPr>
          <p:cNvPr id="7" name="Freeform 2">
            <a:extLst>
              <a:ext uri="{FF2B5EF4-FFF2-40B4-BE49-F238E27FC236}">
                <a16:creationId xmlns:a16="http://schemas.microsoft.com/office/drawing/2014/main" id="{D87B8343-F43B-E0DA-8D3E-DAEA3C9AA064}"/>
              </a:ext>
            </a:extLst>
          </p:cNvPr>
          <p:cNvSpPr/>
          <p:nvPr/>
        </p:nvSpPr>
        <p:spPr>
          <a:xfrm rot="3945949">
            <a:off x="23192895" y="-1052417"/>
            <a:ext cx="17782868" cy="8947538"/>
          </a:xfrm>
          <a:custGeom>
            <a:avLst/>
            <a:gdLst/>
            <a:ahLst/>
            <a:cxnLst/>
            <a:rect l="l" t="t" r="r" b="b"/>
            <a:pathLst>
              <a:path w="36228600" h="18228600">
                <a:moveTo>
                  <a:pt x="0" y="0"/>
                </a:moveTo>
                <a:lnTo>
                  <a:pt x="36228600" y="0"/>
                </a:lnTo>
                <a:lnTo>
                  <a:pt x="36228600" y="18228600"/>
                </a:lnTo>
                <a:lnTo>
                  <a:pt x="0" y="18228600"/>
                </a:lnTo>
                <a:lnTo>
                  <a:pt x="0" y="0"/>
                </a:lnTo>
                <a:close/>
              </a:path>
            </a:pathLst>
          </a:custGeom>
          <a:blipFill>
            <a:blip r:embed="rId4"/>
            <a:stretch>
              <a:fillRect t="-8505" b="-8505"/>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3B6"/>
        </a:solidFill>
        <a:effectLst/>
      </p:bgPr>
    </p:bg>
    <p:spTree>
      <p:nvGrpSpPr>
        <p:cNvPr id="1" name="">
          <a:extLst>
            <a:ext uri="{FF2B5EF4-FFF2-40B4-BE49-F238E27FC236}">
              <a16:creationId xmlns:a16="http://schemas.microsoft.com/office/drawing/2014/main" id="{96C7C82D-82F7-9E26-3264-A1BED95C7F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1CCB5E-22A4-0629-657B-5A35DA14A904}"/>
              </a:ext>
            </a:extLst>
          </p:cNvPr>
          <p:cNvSpPr/>
          <p:nvPr/>
        </p:nvSpPr>
        <p:spPr>
          <a:xfrm rot="10800000" flipH="1">
            <a:off x="0" y="7450800"/>
            <a:ext cx="16281592" cy="10545100"/>
          </a:xfrm>
          <a:custGeom>
            <a:avLst/>
            <a:gdLst/>
            <a:ahLst/>
            <a:cxnLst/>
            <a:rect l="l" t="t" r="r" b="b"/>
            <a:pathLst>
              <a:path w="19658703" h="14400000">
                <a:moveTo>
                  <a:pt x="0" y="0"/>
                </a:moveTo>
                <a:lnTo>
                  <a:pt x="19658703" y="0"/>
                </a:lnTo>
                <a:lnTo>
                  <a:pt x="19658703" y="14400000"/>
                </a:lnTo>
                <a:lnTo>
                  <a:pt x="0" y="14400000"/>
                </a:lnTo>
                <a:lnTo>
                  <a:pt x="0" y="0"/>
                </a:lnTo>
                <a:close/>
              </a:path>
            </a:pathLst>
          </a:custGeom>
          <a:blipFill>
            <a:blip r:embed="rId2"/>
            <a:stretch>
              <a:fillRect l="-1170" t="-2048" b="1"/>
            </a:stretch>
          </a:blipFill>
        </p:spPr>
        <p:txBody>
          <a:bodyPr/>
          <a:lstStyle/>
          <a:p>
            <a:endParaRPr lang="en-US"/>
          </a:p>
        </p:txBody>
      </p:sp>
      <p:sp>
        <p:nvSpPr>
          <p:cNvPr id="3" name="TextBox 3">
            <a:extLst>
              <a:ext uri="{FF2B5EF4-FFF2-40B4-BE49-F238E27FC236}">
                <a16:creationId xmlns:a16="http://schemas.microsoft.com/office/drawing/2014/main" id="{6ED7E8FA-1257-E1F3-AE8D-33263AC0421B}"/>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D70202"/>
                </a:solidFill>
                <a:latin typeface="Saira ExtraCondensed Bold"/>
                <a:ea typeface="Saira ExtraCondensed Bold"/>
                <a:cs typeface="Saira ExtraCondensed Bold"/>
                <a:sym typeface="Saira ExtraCondensed Bold"/>
              </a:rPr>
              <a:t>1. NỘI LỰC</a:t>
            </a:r>
          </a:p>
        </p:txBody>
      </p:sp>
      <p:pic>
        <p:nvPicPr>
          <p:cNvPr id="1026" name="Picture 2" descr="Free A farmer leads a buffalo through lush rice paddies with scenic mountains in Hoi An, Vietnam. Stock Photo">
            <a:extLst>
              <a:ext uri="{FF2B5EF4-FFF2-40B4-BE49-F238E27FC236}">
                <a16:creationId xmlns:a16="http://schemas.microsoft.com/office/drawing/2014/main" id="{9A845639-3A8E-BE28-B7CE-40F0D7A9B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7743" y="3189555"/>
            <a:ext cx="10982325" cy="7143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Free Farmers working in a rice field in Quy Nhơn, Vietnam during harvest season under sunlight. Stock Photo">
            <a:extLst>
              <a:ext uri="{FF2B5EF4-FFF2-40B4-BE49-F238E27FC236}">
                <a16:creationId xmlns:a16="http://schemas.microsoft.com/office/drawing/2014/main" id="{EA06E0BD-0BF2-A1C6-CE05-97DBE2BB6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37400" y="8412046"/>
            <a:ext cx="10982325" cy="7321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Freeform 2">
            <a:extLst>
              <a:ext uri="{FF2B5EF4-FFF2-40B4-BE49-F238E27FC236}">
                <a16:creationId xmlns:a16="http://schemas.microsoft.com/office/drawing/2014/main" id="{AE620AB8-B8B4-FF17-6CB3-A3B162536C52}"/>
              </a:ext>
            </a:extLst>
          </p:cNvPr>
          <p:cNvSpPr/>
          <p:nvPr/>
        </p:nvSpPr>
        <p:spPr>
          <a:xfrm rot="3945949">
            <a:off x="23192895" y="-1052417"/>
            <a:ext cx="17782868" cy="8947538"/>
          </a:xfrm>
          <a:custGeom>
            <a:avLst/>
            <a:gdLst/>
            <a:ahLst/>
            <a:cxnLst/>
            <a:rect l="l" t="t" r="r" b="b"/>
            <a:pathLst>
              <a:path w="36228600" h="18228600">
                <a:moveTo>
                  <a:pt x="0" y="0"/>
                </a:moveTo>
                <a:lnTo>
                  <a:pt x="36228600" y="0"/>
                </a:lnTo>
                <a:lnTo>
                  <a:pt x="36228600" y="18228600"/>
                </a:lnTo>
                <a:lnTo>
                  <a:pt x="0" y="18228600"/>
                </a:lnTo>
                <a:lnTo>
                  <a:pt x="0" y="0"/>
                </a:lnTo>
                <a:close/>
              </a:path>
            </a:pathLst>
          </a:custGeom>
          <a:blipFill>
            <a:blip r:embed="rId5"/>
            <a:stretch>
              <a:fillRect t="-8505" b="-8505"/>
            </a:stretch>
          </a:blipFill>
        </p:spPr>
        <p:txBody>
          <a:bodyPr/>
          <a:lstStyle/>
          <a:p>
            <a:endParaRPr lang="en-US"/>
          </a:p>
        </p:txBody>
      </p:sp>
      <p:sp>
        <p:nvSpPr>
          <p:cNvPr id="12" name="TextBox 4">
            <a:extLst>
              <a:ext uri="{FF2B5EF4-FFF2-40B4-BE49-F238E27FC236}">
                <a16:creationId xmlns:a16="http://schemas.microsoft.com/office/drawing/2014/main" id="{366D079B-312B-1FCC-260B-B6123BB42B92}"/>
              </a:ext>
            </a:extLst>
          </p:cNvPr>
          <p:cNvSpPr txBox="1"/>
          <p:nvPr/>
        </p:nvSpPr>
        <p:spPr>
          <a:xfrm>
            <a:off x="4903568" y="5623767"/>
            <a:ext cx="15017565" cy="3098925"/>
          </a:xfrm>
          <a:prstGeom prst="rect">
            <a:avLst/>
          </a:prstGeom>
        </p:spPr>
        <p:txBody>
          <a:bodyPr wrap="square" lIns="0" tIns="0" rIns="0" bIns="0" rtlCol="0" anchor="t">
            <a:spAutoFit/>
          </a:bodyPr>
          <a:lstStyle/>
          <a:p>
            <a:pPr>
              <a:lnSpc>
                <a:spcPts val="12319"/>
              </a:lnSpc>
            </a:pPr>
            <a:r>
              <a:rPr lang="en-US" sz="8799" b="1">
                <a:solidFill>
                  <a:srgbClr val="D74744"/>
                </a:solidFill>
                <a:latin typeface="Saira ExtraCondensed Bold"/>
                <a:ea typeface="Saira ExtraCondensed Bold"/>
                <a:cs typeface="Saira ExtraCondensed Bold"/>
                <a:sym typeface="Saira ExtraCondensed Bold"/>
              </a:rPr>
              <a:t>a. Con </a:t>
            </a:r>
            <a:r>
              <a:rPr lang="en-US" sz="8799" b="1" err="1">
                <a:solidFill>
                  <a:srgbClr val="D74744"/>
                </a:solidFill>
                <a:latin typeface="Saira ExtraCondensed Bold"/>
                <a:ea typeface="Saira ExtraCondensed Bold"/>
                <a:cs typeface="Saira ExtraCondensed Bold"/>
                <a:sym typeface="Saira ExtraCondensed Bold"/>
              </a:rPr>
              <a:t>người</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và</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văn</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hóa</a:t>
            </a:r>
            <a:endParaRPr lang="en-US" sz="8799" b="1">
              <a:solidFill>
                <a:srgbClr val="D74744"/>
              </a:solidFill>
              <a:latin typeface="Saira ExtraCondensed Bold"/>
              <a:ea typeface="Saira ExtraCondensed Bold"/>
              <a:cs typeface="Saira ExtraCondensed Bold"/>
              <a:sym typeface="Saira ExtraCondensed Bold"/>
            </a:endParaRPr>
          </a:p>
          <a:p>
            <a:pPr algn="l">
              <a:lnSpc>
                <a:spcPts val="12319"/>
              </a:lnSpc>
            </a:pPr>
            <a:endParaRPr lang="en-US" sz="8799" b="1">
              <a:solidFill>
                <a:srgbClr val="D74744"/>
              </a:solidFill>
              <a:latin typeface="Saira ExtraCondensed Bold"/>
              <a:ea typeface="Saira ExtraCondensed Bold"/>
              <a:cs typeface="Saira ExtraCondensed Bold"/>
              <a:sym typeface="Saira ExtraCondensed Bold"/>
            </a:endParaRPr>
          </a:p>
        </p:txBody>
      </p:sp>
      <p:sp>
        <p:nvSpPr>
          <p:cNvPr id="14" name="Freeform 3">
            <a:extLst>
              <a:ext uri="{FF2B5EF4-FFF2-40B4-BE49-F238E27FC236}">
                <a16:creationId xmlns:a16="http://schemas.microsoft.com/office/drawing/2014/main" id="{D3A7EDAD-35D0-1272-92CA-7F604B1F82C7}"/>
              </a:ext>
            </a:extLst>
          </p:cNvPr>
          <p:cNvSpPr/>
          <p:nvPr/>
        </p:nvSpPr>
        <p:spPr>
          <a:xfrm>
            <a:off x="8591348" y="2548863"/>
            <a:ext cx="1939000" cy="1662693"/>
          </a:xfrm>
          <a:custGeom>
            <a:avLst/>
            <a:gdLst/>
            <a:ahLst/>
            <a:cxnLst/>
            <a:rect l="l" t="t" r="r" b="b"/>
            <a:pathLst>
              <a:path w="6705489" h="5749957">
                <a:moveTo>
                  <a:pt x="0" y="0"/>
                </a:moveTo>
                <a:lnTo>
                  <a:pt x="6705489" y="0"/>
                </a:lnTo>
                <a:lnTo>
                  <a:pt x="6705489" y="5749957"/>
                </a:lnTo>
                <a:lnTo>
                  <a:pt x="0" y="5749957"/>
                </a:lnTo>
                <a:lnTo>
                  <a:pt x="0" y="0"/>
                </a:lnTo>
                <a:close/>
              </a:path>
            </a:pathLst>
          </a:custGeom>
          <a:blipFill>
            <a:blip r:embed="rId6"/>
            <a:stretch>
              <a:fillRect/>
            </a:stretch>
          </a:blipFill>
        </p:spPr>
        <p:txBody>
          <a:bodyPr/>
          <a:lstStyle/>
          <a:p>
            <a:endParaRPr lang="en-US"/>
          </a:p>
        </p:txBody>
      </p:sp>
      <p:sp>
        <p:nvSpPr>
          <p:cNvPr id="4" name="TextBox 4">
            <a:extLst>
              <a:ext uri="{FF2B5EF4-FFF2-40B4-BE49-F238E27FC236}">
                <a16:creationId xmlns:a16="http://schemas.microsoft.com/office/drawing/2014/main" id="{99091E13-2492-6040-0FCD-123A90B09D76}"/>
              </a:ext>
            </a:extLst>
          </p:cNvPr>
          <p:cNvSpPr txBox="1"/>
          <p:nvPr/>
        </p:nvSpPr>
        <p:spPr>
          <a:xfrm>
            <a:off x="20964112" y="15783016"/>
            <a:ext cx="8728900" cy="1413849"/>
          </a:xfrm>
          <a:prstGeom prst="rect">
            <a:avLst/>
          </a:prstGeom>
          <a:noFill/>
          <a:ln>
            <a:noFill/>
          </a:ln>
        </p:spPr>
        <p:txBody>
          <a:bodyPr wrap="square" lIns="0" tIns="0" rIns="0" bIns="0" rtlCol="0" anchor="t">
            <a:spAutoFit/>
          </a:bodyPr>
          <a:lstStyle/>
          <a:p>
            <a:pPr algn="ctr">
              <a:lnSpc>
                <a:spcPts val="12319"/>
              </a:lnSpc>
            </a:pPr>
            <a:r>
              <a:rPr lang="en-US" sz="6000" b="1">
                <a:solidFill>
                  <a:srgbClr val="D74744"/>
                </a:solidFill>
                <a:latin typeface="Saira ExtraCondensed Bold"/>
                <a:ea typeface="Saira ExtraCondensed Bold"/>
                <a:cs typeface="Saira ExtraCondensed Bold"/>
                <a:sym typeface="Saira ExtraCondensed Bold"/>
              </a:rPr>
              <a:t>*Hình ảnh nông dân Việt Nam</a:t>
            </a:r>
          </a:p>
        </p:txBody>
      </p:sp>
    </p:spTree>
    <p:extLst>
      <p:ext uri="{BB962C8B-B14F-4D97-AF65-F5344CB8AC3E}">
        <p14:creationId xmlns:p14="http://schemas.microsoft.com/office/powerpoint/2010/main" val="1151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ppt_x</p:attrName>
                                        </p:attrNameLst>
                                      </p:cBhvr>
                                      <p:tavLst>
                                        <p:tav tm="0">
                                          <p:val>
                                            <p:strVal val="#ppt_x"/>
                                          </p:val>
                                        </p:tav>
                                        <p:tav tm="100000">
                                          <p:val>
                                            <p:strVal val="#ppt_x"/>
                                          </p:val>
                                        </p:tav>
                                      </p:tavLst>
                                    </p:anim>
                                    <p:anim calcmode="lin" valueType="num">
                                      <p:cBhvr>
                                        <p:cTn id="9" dur="5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anim calcmode="lin" valueType="num">
                                      <p:cBhvr>
                                        <p:cTn id="14" dur="500" fill="hold"/>
                                        <p:tgtEl>
                                          <p:spTgt spid="1028"/>
                                        </p:tgtEl>
                                        <p:attrNameLst>
                                          <p:attrName>ppt_x</p:attrName>
                                        </p:attrNameLst>
                                      </p:cBhvr>
                                      <p:tavLst>
                                        <p:tav tm="0">
                                          <p:val>
                                            <p:strVal val="#ppt_x"/>
                                          </p:val>
                                        </p:tav>
                                        <p:tav tm="100000">
                                          <p:val>
                                            <p:strVal val="#ppt_x"/>
                                          </p:val>
                                        </p:tav>
                                      </p:tavLst>
                                    </p:anim>
                                    <p:anim calcmode="lin" valueType="num">
                                      <p:cBhvr>
                                        <p:cTn id="15" dur="500" fill="hold"/>
                                        <p:tgtEl>
                                          <p:spTgt spid="102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3B6"/>
        </a:solidFill>
        <a:effectLst/>
      </p:bgPr>
    </p:bg>
    <p:spTree>
      <p:nvGrpSpPr>
        <p:cNvPr id="1" name="">
          <a:extLst>
            <a:ext uri="{FF2B5EF4-FFF2-40B4-BE49-F238E27FC236}">
              <a16:creationId xmlns:a16="http://schemas.microsoft.com/office/drawing/2014/main" id="{CADCBBF2-5E02-5572-225F-B06EFF347C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E14C72-84A3-672B-8E69-4ABA39CEE656}"/>
              </a:ext>
            </a:extLst>
          </p:cNvPr>
          <p:cNvSpPr/>
          <p:nvPr/>
        </p:nvSpPr>
        <p:spPr>
          <a:xfrm rot="10800000" flipH="1">
            <a:off x="0" y="7450800"/>
            <a:ext cx="16281592" cy="10545100"/>
          </a:xfrm>
          <a:custGeom>
            <a:avLst/>
            <a:gdLst/>
            <a:ahLst/>
            <a:cxnLst/>
            <a:rect l="l" t="t" r="r" b="b"/>
            <a:pathLst>
              <a:path w="19658703" h="14400000">
                <a:moveTo>
                  <a:pt x="0" y="0"/>
                </a:moveTo>
                <a:lnTo>
                  <a:pt x="19658703" y="0"/>
                </a:lnTo>
                <a:lnTo>
                  <a:pt x="19658703" y="14400000"/>
                </a:lnTo>
                <a:lnTo>
                  <a:pt x="0" y="14400000"/>
                </a:lnTo>
                <a:lnTo>
                  <a:pt x="0" y="0"/>
                </a:lnTo>
                <a:close/>
              </a:path>
            </a:pathLst>
          </a:custGeom>
          <a:blipFill>
            <a:blip r:embed="rId2"/>
            <a:stretch>
              <a:fillRect l="-1170" t="-2048" b="1"/>
            </a:stretch>
          </a:blipFill>
        </p:spPr>
        <p:txBody>
          <a:bodyPr/>
          <a:lstStyle/>
          <a:p>
            <a:endParaRPr lang="en-US"/>
          </a:p>
        </p:txBody>
      </p:sp>
      <p:sp>
        <p:nvSpPr>
          <p:cNvPr id="3" name="TextBox 3">
            <a:extLst>
              <a:ext uri="{FF2B5EF4-FFF2-40B4-BE49-F238E27FC236}">
                <a16:creationId xmlns:a16="http://schemas.microsoft.com/office/drawing/2014/main" id="{382AE2AA-2022-5FC9-E93C-44D54BDB653C}"/>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D70202"/>
                </a:solidFill>
                <a:latin typeface="Saira ExtraCondensed Bold"/>
                <a:ea typeface="Saira ExtraCondensed Bold"/>
                <a:cs typeface="Saira ExtraCondensed Bold"/>
                <a:sym typeface="Saira ExtraCondensed Bold"/>
              </a:rPr>
              <a:t>1. NỘI LỰC</a:t>
            </a:r>
          </a:p>
        </p:txBody>
      </p:sp>
      <p:pic>
        <p:nvPicPr>
          <p:cNvPr id="2050" name="Picture 2" descr="Free Workers weld metal structures in a bustling industrial factory, showcasing a dynamic work environment. Stock Photo">
            <a:extLst>
              <a:ext uri="{FF2B5EF4-FFF2-40B4-BE49-F238E27FC236}">
                <a16:creationId xmlns:a16="http://schemas.microsoft.com/office/drawing/2014/main" id="{491C4BF8-29ED-2D83-263D-4D35D9A03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3190" y="3249021"/>
            <a:ext cx="11206812" cy="7471208"/>
          </a:xfrm>
          <a:custGeom>
            <a:avLst/>
            <a:gdLst>
              <a:gd name="connsiteX0" fmla="*/ 0 w 11206812"/>
              <a:gd name="connsiteY0" fmla="*/ 0 h 7471208"/>
              <a:gd name="connsiteX1" fmla="*/ 11206812 w 11206812"/>
              <a:gd name="connsiteY1" fmla="*/ 0 h 7471208"/>
              <a:gd name="connsiteX2" fmla="*/ 11206812 w 11206812"/>
              <a:gd name="connsiteY2" fmla="*/ 7471208 h 7471208"/>
              <a:gd name="connsiteX3" fmla="*/ 0 w 11206812"/>
              <a:gd name="connsiteY3" fmla="*/ 7471208 h 7471208"/>
              <a:gd name="connsiteX4" fmla="*/ 0 w 11206812"/>
              <a:gd name="connsiteY4" fmla="*/ 0 h 7471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6812" h="7471208" fill="none" extrusionOk="0">
                <a:moveTo>
                  <a:pt x="0" y="0"/>
                </a:moveTo>
                <a:cubicBezTo>
                  <a:pt x="4865686" y="-126723"/>
                  <a:pt x="7537865" y="53357"/>
                  <a:pt x="11206812" y="0"/>
                </a:cubicBezTo>
                <a:cubicBezTo>
                  <a:pt x="11232085" y="2378252"/>
                  <a:pt x="11058926" y="5379174"/>
                  <a:pt x="11206812" y="7471208"/>
                </a:cubicBezTo>
                <a:cubicBezTo>
                  <a:pt x="6437644" y="7324153"/>
                  <a:pt x="4933370" y="7579082"/>
                  <a:pt x="0" y="7471208"/>
                </a:cubicBezTo>
                <a:cubicBezTo>
                  <a:pt x="63013" y="6414820"/>
                  <a:pt x="57840" y="2537892"/>
                  <a:pt x="0" y="0"/>
                </a:cubicBezTo>
                <a:close/>
              </a:path>
              <a:path w="11206812" h="7471208" stroke="0" extrusionOk="0">
                <a:moveTo>
                  <a:pt x="0" y="0"/>
                </a:moveTo>
                <a:cubicBezTo>
                  <a:pt x="2663721" y="-78161"/>
                  <a:pt x="9859488" y="22526"/>
                  <a:pt x="11206812" y="0"/>
                </a:cubicBezTo>
                <a:cubicBezTo>
                  <a:pt x="11235074" y="1673425"/>
                  <a:pt x="11199997" y="5454271"/>
                  <a:pt x="11206812" y="7471208"/>
                </a:cubicBezTo>
                <a:cubicBezTo>
                  <a:pt x="10013298" y="7456777"/>
                  <a:pt x="5297604" y="7527711"/>
                  <a:pt x="0" y="7471208"/>
                </a:cubicBezTo>
                <a:cubicBezTo>
                  <a:pt x="2336" y="6438278"/>
                  <a:pt x="74172" y="2662400"/>
                  <a:pt x="0" y="0"/>
                </a:cubicBezTo>
                <a:close/>
              </a:path>
            </a:pathLst>
          </a:custGeom>
          <a:ln w="76200">
            <a:noFill/>
            <a:extLst>
              <a:ext uri="{C807C97D-BFC1-408E-A445-0C87EB9F89A2}">
                <ask:lineSketchStyleProps xmlns:ask="http://schemas.microsoft.com/office/drawing/2018/sketchyshapes" sd="3212731848">
                  <a:prstGeom prst="rect">
                    <a:avLst/>
                  </a:prstGeom>
                  <ask:type>
                    <ask:lineSketchCurved/>
                  </ask:type>
                </ask:lineSketchStyleProps>
              </a:ext>
            </a:extLst>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Freeform 2">
            <a:extLst>
              <a:ext uri="{FF2B5EF4-FFF2-40B4-BE49-F238E27FC236}">
                <a16:creationId xmlns:a16="http://schemas.microsoft.com/office/drawing/2014/main" id="{C1913D24-0D42-A394-DE40-77C2E1EF3901}"/>
              </a:ext>
            </a:extLst>
          </p:cNvPr>
          <p:cNvSpPr/>
          <p:nvPr/>
        </p:nvSpPr>
        <p:spPr>
          <a:xfrm rot="3945949">
            <a:off x="23192895" y="-1052417"/>
            <a:ext cx="17782868" cy="8947538"/>
          </a:xfrm>
          <a:custGeom>
            <a:avLst/>
            <a:gdLst/>
            <a:ahLst/>
            <a:cxnLst/>
            <a:rect l="l" t="t" r="r" b="b"/>
            <a:pathLst>
              <a:path w="36228600" h="18228600">
                <a:moveTo>
                  <a:pt x="0" y="0"/>
                </a:moveTo>
                <a:lnTo>
                  <a:pt x="36228600" y="0"/>
                </a:lnTo>
                <a:lnTo>
                  <a:pt x="36228600" y="18228600"/>
                </a:lnTo>
                <a:lnTo>
                  <a:pt x="0" y="18228600"/>
                </a:lnTo>
                <a:lnTo>
                  <a:pt x="0" y="0"/>
                </a:lnTo>
                <a:close/>
              </a:path>
            </a:pathLst>
          </a:custGeom>
          <a:blipFill>
            <a:blip r:embed="rId4"/>
            <a:stretch>
              <a:fillRect t="-8505" b="-8505"/>
            </a:stretch>
          </a:blipFill>
        </p:spPr>
        <p:txBody>
          <a:bodyPr/>
          <a:lstStyle/>
          <a:p>
            <a:endParaRPr lang="en-US"/>
          </a:p>
        </p:txBody>
      </p:sp>
      <p:pic>
        <p:nvPicPr>
          <p:cNvPr id="2052" name="Picture 4" descr="Đổi mới sáng tạo ở Việt Nam hiện nay - Tạp chí Cộng sản">
            <a:extLst>
              <a:ext uri="{FF2B5EF4-FFF2-40B4-BE49-F238E27FC236}">
                <a16:creationId xmlns:a16="http://schemas.microsoft.com/office/drawing/2014/main" id="{FD0FABE6-63C6-31F7-4EDD-99E7935CE7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098"/>
          <a:stretch>
            <a:fillRect/>
          </a:stretch>
        </p:blipFill>
        <p:spPr bwMode="auto">
          <a:xfrm>
            <a:off x="18763992" y="9742286"/>
            <a:ext cx="11182350" cy="6268551"/>
          </a:xfrm>
          <a:custGeom>
            <a:avLst/>
            <a:gdLst>
              <a:gd name="connsiteX0" fmla="*/ 0 w 11182350"/>
              <a:gd name="connsiteY0" fmla="*/ 0 h 6268551"/>
              <a:gd name="connsiteX1" fmla="*/ 11182350 w 11182350"/>
              <a:gd name="connsiteY1" fmla="*/ 0 h 6268551"/>
              <a:gd name="connsiteX2" fmla="*/ 11182350 w 11182350"/>
              <a:gd name="connsiteY2" fmla="*/ 6268551 h 6268551"/>
              <a:gd name="connsiteX3" fmla="*/ 0 w 11182350"/>
              <a:gd name="connsiteY3" fmla="*/ 6268551 h 6268551"/>
              <a:gd name="connsiteX4" fmla="*/ 0 w 11182350"/>
              <a:gd name="connsiteY4" fmla="*/ 0 h 6268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2350" h="6268551" fill="none" extrusionOk="0">
                <a:moveTo>
                  <a:pt x="0" y="0"/>
                </a:moveTo>
                <a:cubicBezTo>
                  <a:pt x="1146019" y="-166400"/>
                  <a:pt x="6615266" y="-164631"/>
                  <a:pt x="11182350" y="0"/>
                </a:cubicBezTo>
                <a:cubicBezTo>
                  <a:pt x="11222060" y="1761138"/>
                  <a:pt x="11207646" y="4969903"/>
                  <a:pt x="11182350" y="6268551"/>
                </a:cubicBezTo>
                <a:cubicBezTo>
                  <a:pt x="7317092" y="6253787"/>
                  <a:pt x="3254478" y="6264648"/>
                  <a:pt x="0" y="6268551"/>
                </a:cubicBezTo>
                <a:cubicBezTo>
                  <a:pt x="147782" y="3903423"/>
                  <a:pt x="53780" y="2614799"/>
                  <a:pt x="0" y="0"/>
                </a:cubicBezTo>
                <a:close/>
              </a:path>
              <a:path w="11182350" h="6268551" stroke="0" extrusionOk="0">
                <a:moveTo>
                  <a:pt x="0" y="0"/>
                </a:moveTo>
                <a:cubicBezTo>
                  <a:pt x="2764937" y="18250"/>
                  <a:pt x="8050799" y="75384"/>
                  <a:pt x="11182350" y="0"/>
                </a:cubicBezTo>
                <a:cubicBezTo>
                  <a:pt x="11326982" y="2679940"/>
                  <a:pt x="11113176" y="3491677"/>
                  <a:pt x="11182350" y="6268551"/>
                </a:cubicBezTo>
                <a:cubicBezTo>
                  <a:pt x="9858982" y="6124199"/>
                  <a:pt x="3565781" y="6432683"/>
                  <a:pt x="0" y="6268551"/>
                </a:cubicBezTo>
                <a:cubicBezTo>
                  <a:pt x="24521" y="4281850"/>
                  <a:pt x="-153708" y="1263074"/>
                  <a:pt x="0" y="0"/>
                </a:cubicBezTo>
                <a:close/>
              </a:path>
            </a:pathLst>
          </a:custGeom>
          <a:ln w="76200">
            <a:noFill/>
            <a:extLst>
              <a:ext uri="{C807C97D-BFC1-408E-A445-0C87EB9F89A2}">
                <ask:lineSketchStyleProps xmlns:ask="http://schemas.microsoft.com/office/drawing/2018/sketchyshapes" sd="686608138">
                  <a:prstGeom prst="rect">
                    <a:avLst/>
                  </a:prstGeom>
                  <ask:type>
                    <ask:lineSketchCurved/>
                  </ask:type>
                </ask:lineSketchStyleProps>
              </a:ext>
            </a:extLst>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4">
            <a:extLst>
              <a:ext uri="{FF2B5EF4-FFF2-40B4-BE49-F238E27FC236}">
                <a16:creationId xmlns:a16="http://schemas.microsoft.com/office/drawing/2014/main" id="{565CC7D4-8D84-64CD-7B9D-B6DE867B9D3A}"/>
              </a:ext>
            </a:extLst>
          </p:cNvPr>
          <p:cNvSpPr txBox="1"/>
          <p:nvPr/>
        </p:nvSpPr>
        <p:spPr>
          <a:xfrm>
            <a:off x="4903568" y="5623767"/>
            <a:ext cx="15017565" cy="4676280"/>
          </a:xfrm>
          <a:prstGeom prst="rect">
            <a:avLst/>
          </a:prstGeom>
        </p:spPr>
        <p:txBody>
          <a:bodyPr wrap="square" lIns="0" tIns="0" rIns="0" bIns="0" rtlCol="0" anchor="t">
            <a:spAutoFit/>
          </a:bodyPr>
          <a:lstStyle/>
          <a:p>
            <a:pPr>
              <a:lnSpc>
                <a:spcPts val="12319"/>
              </a:lnSpc>
            </a:pPr>
            <a:r>
              <a:rPr lang="en-US" sz="8799" b="1">
                <a:solidFill>
                  <a:srgbClr val="D74744">
                    <a:alpha val="50000"/>
                  </a:srgbClr>
                </a:solidFill>
                <a:latin typeface="Saira ExtraCondensed Bold"/>
                <a:ea typeface="Saira ExtraCondensed Bold"/>
                <a:cs typeface="Saira ExtraCondensed Bold"/>
                <a:sym typeface="Saira ExtraCondensed Bold"/>
              </a:rPr>
              <a:t>a. Con </a:t>
            </a:r>
            <a:r>
              <a:rPr lang="en-US" sz="8799" b="1" err="1">
                <a:solidFill>
                  <a:srgbClr val="D74744">
                    <a:alpha val="50000"/>
                  </a:srgbClr>
                </a:solidFill>
                <a:latin typeface="Saira ExtraCondensed Bold"/>
                <a:ea typeface="Saira ExtraCondensed Bold"/>
                <a:cs typeface="Saira ExtraCondensed Bold"/>
                <a:sym typeface="Saira ExtraCondensed Bold"/>
              </a:rPr>
              <a:t>người</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và</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văn</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hóa</a:t>
            </a:r>
            <a:endParaRPr lang="en-US" sz="8799" b="1">
              <a:solidFill>
                <a:srgbClr val="D74744">
                  <a:alpha val="50000"/>
                </a:srgbClr>
              </a:solidFill>
              <a:latin typeface="Saira ExtraCondensed Bold"/>
              <a:ea typeface="Saira ExtraCondensed Bold"/>
              <a:cs typeface="Saira ExtraCondensed Bold"/>
              <a:sym typeface="Saira ExtraCondensed Bold"/>
            </a:endParaRPr>
          </a:p>
          <a:p>
            <a:pPr>
              <a:lnSpc>
                <a:spcPts val="12319"/>
              </a:lnSpc>
            </a:pPr>
            <a:r>
              <a:rPr lang="en-US" sz="8799" b="1">
                <a:solidFill>
                  <a:srgbClr val="D74744"/>
                </a:solidFill>
                <a:latin typeface="Saira ExtraCondensed Bold"/>
                <a:ea typeface="Saira ExtraCondensed Bold"/>
                <a:cs typeface="Saira ExtraCondensed Bold"/>
                <a:sym typeface="Saira ExtraCondensed Bold"/>
              </a:rPr>
              <a:t>b. </a:t>
            </a:r>
            <a:r>
              <a:rPr lang="en-US" sz="8799" b="1">
                <a:solidFill>
                  <a:srgbClr val="7E0000"/>
                </a:solidFill>
                <a:latin typeface="Saira ExtraCondensed Bold"/>
                <a:ea typeface="Saira ExtraCondensed Bold"/>
                <a:cs typeface="Saira ExtraCondensed Bold"/>
                <a:sym typeface="Saira ExtraCondensed Bold"/>
              </a:rPr>
              <a:t>Khoa </a:t>
            </a:r>
            <a:r>
              <a:rPr lang="en-US" sz="8799" b="1" err="1">
                <a:solidFill>
                  <a:srgbClr val="7E0000"/>
                </a:solidFill>
                <a:latin typeface="Saira ExtraCondensed Bold"/>
                <a:ea typeface="Saira ExtraCondensed Bold"/>
                <a:cs typeface="Saira ExtraCondensed Bold"/>
                <a:sym typeface="Saira ExtraCondensed Bold"/>
              </a:rPr>
              <a:t>học</a:t>
            </a:r>
            <a:r>
              <a:rPr lang="en-US" sz="8799" b="1">
                <a:solidFill>
                  <a:srgbClr val="7E0000"/>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công</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nghệ</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và</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đổi</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mới</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sáng</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tạo</a:t>
            </a:r>
            <a:endParaRPr lang="en-US" sz="8799" b="1">
              <a:solidFill>
                <a:srgbClr val="D74744"/>
              </a:solidFill>
              <a:latin typeface="Saira ExtraCondensed Bold"/>
              <a:ea typeface="Saira ExtraCondensed Bold"/>
              <a:cs typeface="Saira ExtraCondensed Bold"/>
              <a:sym typeface="Saira ExtraCondensed Bold"/>
            </a:endParaRPr>
          </a:p>
          <a:p>
            <a:pPr algn="l">
              <a:lnSpc>
                <a:spcPts val="12319"/>
              </a:lnSpc>
            </a:pPr>
            <a:endParaRPr lang="en-US" sz="8799" b="1">
              <a:solidFill>
                <a:srgbClr val="D74744"/>
              </a:solidFill>
              <a:latin typeface="Saira ExtraCondensed Bold"/>
              <a:ea typeface="Saira ExtraCondensed Bold"/>
              <a:cs typeface="Saira ExtraCondensed Bold"/>
              <a:sym typeface="Saira ExtraCondensed Bold"/>
            </a:endParaRPr>
          </a:p>
        </p:txBody>
      </p:sp>
      <p:sp>
        <p:nvSpPr>
          <p:cNvPr id="8" name="Freeform 3">
            <a:extLst>
              <a:ext uri="{FF2B5EF4-FFF2-40B4-BE49-F238E27FC236}">
                <a16:creationId xmlns:a16="http://schemas.microsoft.com/office/drawing/2014/main" id="{47EACFEC-DE9D-3964-5936-5E5D40AB6F79}"/>
              </a:ext>
            </a:extLst>
          </p:cNvPr>
          <p:cNvSpPr/>
          <p:nvPr/>
        </p:nvSpPr>
        <p:spPr>
          <a:xfrm>
            <a:off x="8591348" y="2548863"/>
            <a:ext cx="1939000" cy="1662693"/>
          </a:xfrm>
          <a:custGeom>
            <a:avLst/>
            <a:gdLst/>
            <a:ahLst/>
            <a:cxnLst/>
            <a:rect l="l" t="t" r="r" b="b"/>
            <a:pathLst>
              <a:path w="6705489" h="5749957">
                <a:moveTo>
                  <a:pt x="0" y="0"/>
                </a:moveTo>
                <a:lnTo>
                  <a:pt x="6705489" y="0"/>
                </a:lnTo>
                <a:lnTo>
                  <a:pt x="6705489" y="5749957"/>
                </a:lnTo>
                <a:lnTo>
                  <a:pt x="0" y="5749957"/>
                </a:lnTo>
                <a:lnTo>
                  <a:pt x="0" y="0"/>
                </a:lnTo>
                <a:close/>
              </a:path>
            </a:pathLst>
          </a:custGeom>
          <a:blipFill>
            <a:blip r:embed="rId6"/>
            <a:stretch>
              <a:fillRect/>
            </a:stretch>
          </a:blipFill>
        </p:spPr>
        <p:txBody>
          <a:bodyPr/>
          <a:lstStyle/>
          <a:p>
            <a:endParaRPr lang="en-US"/>
          </a:p>
        </p:txBody>
      </p:sp>
      <p:sp>
        <p:nvSpPr>
          <p:cNvPr id="4" name="TextBox 4">
            <a:extLst>
              <a:ext uri="{FF2B5EF4-FFF2-40B4-BE49-F238E27FC236}">
                <a16:creationId xmlns:a16="http://schemas.microsoft.com/office/drawing/2014/main" id="{1E9EFC34-E3B8-CBE6-8A28-9505B23D2B05}"/>
              </a:ext>
            </a:extLst>
          </p:cNvPr>
          <p:cNvSpPr txBox="1"/>
          <p:nvPr/>
        </p:nvSpPr>
        <p:spPr>
          <a:xfrm>
            <a:off x="17240509" y="15905276"/>
            <a:ext cx="15108483" cy="1413849"/>
          </a:xfrm>
          <a:prstGeom prst="rect">
            <a:avLst/>
          </a:prstGeom>
          <a:solidFill>
            <a:srgbClr val="FFF3B6"/>
          </a:solidFill>
        </p:spPr>
        <p:txBody>
          <a:bodyPr wrap="square" lIns="0" tIns="0" rIns="0" bIns="0" rtlCol="0" anchor="t">
            <a:spAutoFit/>
          </a:bodyPr>
          <a:lstStyle/>
          <a:p>
            <a:pPr algn="ctr">
              <a:lnSpc>
                <a:spcPts val="12319"/>
              </a:lnSpc>
            </a:pPr>
            <a:r>
              <a:rPr lang="en-US" sz="5400" b="1">
                <a:solidFill>
                  <a:srgbClr val="D74744"/>
                </a:solidFill>
                <a:latin typeface="Saira ExtraCondensed Bold"/>
                <a:ea typeface="Saira ExtraCondensed Bold"/>
                <a:cs typeface="Saira ExtraCondensed Bold"/>
                <a:sym typeface="Saira ExtraCondensed Bold"/>
              </a:rPr>
              <a:t>Ngày hội Khởi nghiệp đổi mới sáng tạo quốc gia TECHFEST (2021)</a:t>
            </a:r>
          </a:p>
        </p:txBody>
      </p:sp>
    </p:spTree>
    <p:extLst>
      <p:ext uri="{BB962C8B-B14F-4D97-AF65-F5344CB8AC3E}">
        <p14:creationId xmlns:p14="http://schemas.microsoft.com/office/powerpoint/2010/main" val="22529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1000"/>
                                        <p:tgtEl>
                                          <p:spTgt spid="2052"/>
                                        </p:tgtEl>
                                      </p:cBhvr>
                                    </p:animEffect>
                                    <p:anim calcmode="lin" valueType="num">
                                      <p:cBhvr>
                                        <p:cTn id="21" dur="1000" fill="hold"/>
                                        <p:tgtEl>
                                          <p:spTgt spid="2052"/>
                                        </p:tgtEl>
                                        <p:attrNameLst>
                                          <p:attrName>ppt_x</p:attrName>
                                        </p:attrNameLst>
                                      </p:cBhvr>
                                      <p:tavLst>
                                        <p:tav tm="0">
                                          <p:val>
                                            <p:strVal val="#ppt_x"/>
                                          </p:val>
                                        </p:tav>
                                        <p:tav tm="100000">
                                          <p:val>
                                            <p:strVal val="#ppt_x"/>
                                          </p:val>
                                        </p:tav>
                                      </p:tavLst>
                                    </p:anim>
                                    <p:anim calcmode="lin" valueType="num">
                                      <p:cBhvr>
                                        <p:cTn id="22" dur="1000" fill="hold"/>
                                        <p:tgtEl>
                                          <p:spTgt spid="205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6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3B6"/>
        </a:solidFill>
        <a:effectLst/>
      </p:bgPr>
    </p:bg>
    <p:spTree>
      <p:nvGrpSpPr>
        <p:cNvPr id="1" name="">
          <a:extLst>
            <a:ext uri="{FF2B5EF4-FFF2-40B4-BE49-F238E27FC236}">
              <a16:creationId xmlns:a16="http://schemas.microsoft.com/office/drawing/2014/main" id="{A2B31E91-4FA7-1241-D706-3B347239BA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0BE388-699D-F439-C698-60AD80E3C0E8}"/>
              </a:ext>
            </a:extLst>
          </p:cNvPr>
          <p:cNvSpPr/>
          <p:nvPr/>
        </p:nvSpPr>
        <p:spPr>
          <a:xfrm rot="10800000" flipH="1">
            <a:off x="0" y="7450800"/>
            <a:ext cx="16281592" cy="10545100"/>
          </a:xfrm>
          <a:custGeom>
            <a:avLst/>
            <a:gdLst/>
            <a:ahLst/>
            <a:cxnLst/>
            <a:rect l="l" t="t" r="r" b="b"/>
            <a:pathLst>
              <a:path w="19658703" h="14400000">
                <a:moveTo>
                  <a:pt x="0" y="0"/>
                </a:moveTo>
                <a:lnTo>
                  <a:pt x="19658703" y="0"/>
                </a:lnTo>
                <a:lnTo>
                  <a:pt x="19658703" y="14400000"/>
                </a:lnTo>
                <a:lnTo>
                  <a:pt x="0" y="14400000"/>
                </a:lnTo>
                <a:lnTo>
                  <a:pt x="0" y="0"/>
                </a:lnTo>
                <a:close/>
              </a:path>
            </a:pathLst>
          </a:custGeom>
          <a:blipFill>
            <a:blip r:embed="rId2"/>
            <a:stretch>
              <a:fillRect l="-1170" t="-2048" b="1"/>
            </a:stretch>
          </a:blipFill>
        </p:spPr>
        <p:txBody>
          <a:bodyPr/>
          <a:lstStyle/>
          <a:p>
            <a:endParaRPr lang="en-US"/>
          </a:p>
        </p:txBody>
      </p:sp>
      <p:sp>
        <p:nvSpPr>
          <p:cNvPr id="3" name="TextBox 3">
            <a:extLst>
              <a:ext uri="{FF2B5EF4-FFF2-40B4-BE49-F238E27FC236}">
                <a16:creationId xmlns:a16="http://schemas.microsoft.com/office/drawing/2014/main" id="{6D3E3FDF-294F-D70C-B1F3-B59AC34A00DC}"/>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D70202"/>
                </a:solidFill>
                <a:latin typeface="Saira ExtraCondensed Bold"/>
                <a:ea typeface="Saira ExtraCondensed Bold"/>
                <a:cs typeface="Saira ExtraCondensed Bold"/>
                <a:sym typeface="Saira ExtraCondensed Bold"/>
              </a:rPr>
              <a:t>1. NỘI LỰC</a:t>
            </a:r>
          </a:p>
        </p:txBody>
      </p:sp>
      <p:sp>
        <p:nvSpPr>
          <p:cNvPr id="4" name="TextBox 4">
            <a:extLst>
              <a:ext uri="{FF2B5EF4-FFF2-40B4-BE49-F238E27FC236}">
                <a16:creationId xmlns:a16="http://schemas.microsoft.com/office/drawing/2014/main" id="{249B509F-0546-40CD-27A7-88258D46BDF5}"/>
              </a:ext>
            </a:extLst>
          </p:cNvPr>
          <p:cNvSpPr txBox="1"/>
          <p:nvPr/>
        </p:nvSpPr>
        <p:spPr>
          <a:xfrm>
            <a:off x="4903568" y="5623767"/>
            <a:ext cx="15017565" cy="6253635"/>
          </a:xfrm>
          <a:prstGeom prst="rect">
            <a:avLst/>
          </a:prstGeom>
        </p:spPr>
        <p:txBody>
          <a:bodyPr wrap="square" lIns="0" tIns="0" rIns="0" bIns="0" rtlCol="0" anchor="t">
            <a:spAutoFit/>
          </a:bodyPr>
          <a:lstStyle/>
          <a:p>
            <a:pPr>
              <a:lnSpc>
                <a:spcPts val="12319"/>
              </a:lnSpc>
            </a:pPr>
            <a:r>
              <a:rPr lang="en-US" sz="8799" b="1">
                <a:solidFill>
                  <a:srgbClr val="D74744">
                    <a:alpha val="50000"/>
                  </a:srgbClr>
                </a:solidFill>
                <a:latin typeface="Saira ExtraCondensed Bold"/>
                <a:ea typeface="Saira ExtraCondensed Bold"/>
                <a:cs typeface="Saira ExtraCondensed Bold"/>
                <a:sym typeface="Saira ExtraCondensed Bold"/>
              </a:rPr>
              <a:t>a. Con </a:t>
            </a:r>
            <a:r>
              <a:rPr lang="en-US" sz="8799" b="1" err="1">
                <a:solidFill>
                  <a:srgbClr val="D74744">
                    <a:alpha val="50000"/>
                  </a:srgbClr>
                </a:solidFill>
                <a:latin typeface="Saira ExtraCondensed Bold"/>
                <a:ea typeface="Saira ExtraCondensed Bold"/>
                <a:cs typeface="Saira ExtraCondensed Bold"/>
                <a:sym typeface="Saira ExtraCondensed Bold"/>
              </a:rPr>
              <a:t>người</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và</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văn</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hóa</a:t>
            </a:r>
            <a:endParaRPr lang="en-US" sz="8799" b="1">
              <a:solidFill>
                <a:srgbClr val="D74744">
                  <a:alpha val="50000"/>
                </a:srgbClr>
              </a:solidFill>
              <a:latin typeface="Saira ExtraCondensed Bold"/>
              <a:ea typeface="Saira ExtraCondensed Bold"/>
              <a:cs typeface="Saira ExtraCondensed Bold"/>
              <a:sym typeface="Saira ExtraCondensed Bold"/>
            </a:endParaRPr>
          </a:p>
          <a:p>
            <a:pPr>
              <a:lnSpc>
                <a:spcPts val="12319"/>
              </a:lnSpc>
            </a:pPr>
            <a:r>
              <a:rPr lang="en-US" sz="8799" b="1">
                <a:solidFill>
                  <a:srgbClr val="D74744">
                    <a:alpha val="50000"/>
                  </a:srgbClr>
                </a:solidFill>
                <a:latin typeface="Saira ExtraCondensed Bold"/>
                <a:ea typeface="Saira ExtraCondensed Bold"/>
                <a:cs typeface="Saira ExtraCondensed Bold"/>
                <a:sym typeface="Saira ExtraCondensed Bold"/>
              </a:rPr>
              <a:t>b. Khoa </a:t>
            </a:r>
            <a:r>
              <a:rPr lang="en-US" sz="8799" b="1" err="1">
                <a:solidFill>
                  <a:srgbClr val="D74744">
                    <a:alpha val="50000"/>
                  </a:srgbClr>
                </a:solidFill>
                <a:latin typeface="Saira ExtraCondensed Bold"/>
                <a:ea typeface="Saira ExtraCondensed Bold"/>
                <a:cs typeface="Saira ExtraCondensed Bold"/>
                <a:sym typeface="Saira ExtraCondensed Bold"/>
              </a:rPr>
              <a:t>học</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công</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nghệ</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và</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đổi</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mới</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sáng</a:t>
            </a:r>
            <a:r>
              <a:rPr lang="en-US" sz="8799" b="1">
                <a:solidFill>
                  <a:srgbClr val="D74744">
                    <a:alpha val="50000"/>
                  </a:srgbClr>
                </a:solidFill>
                <a:latin typeface="Saira ExtraCondensed Bold"/>
                <a:ea typeface="Saira ExtraCondensed Bold"/>
                <a:cs typeface="Saira ExtraCondensed Bold"/>
                <a:sym typeface="Saira ExtraCondensed Bold"/>
              </a:rPr>
              <a:t> </a:t>
            </a:r>
            <a:r>
              <a:rPr lang="en-US" sz="8799" b="1" err="1">
                <a:solidFill>
                  <a:srgbClr val="D74744">
                    <a:alpha val="50000"/>
                  </a:srgbClr>
                </a:solidFill>
                <a:latin typeface="Saira ExtraCondensed Bold"/>
                <a:ea typeface="Saira ExtraCondensed Bold"/>
                <a:cs typeface="Saira ExtraCondensed Bold"/>
                <a:sym typeface="Saira ExtraCondensed Bold"/>
              </a:rPr>
              <a:t>tạo</a:t>
            </a:r>
            <a:endParaRPr lang="en-US" sz="8799" b="1">
              <a:solidFill>
                <a:srgbClr val="D74744">
                  <a:alpha val="50000"/>
                </a:srgbClr>
              </a:solidFill>
              <a:latin typeface="Saira ExtraCondensed Bold"/>
              <a:ea typeface="Saira ExtraCondensed Bold"/>
              <a:cs typeface="Saira ExtraCondensed Bold"/>
              <a:sym typeface="Saira ExtraCondensed Bold"/>
            </a:endParaRPr>
          </a:p>
          <a:p>
            <a:pPr algn="l">
              <a:lnSpc>
                <a:spcPts val="12319"/>
              </a:lnSpc>
            </a:pPr>
            <a:r>
              <a:rPr lang="en-US" sz="8799" b="1">
                <a:solidFill>
                  <a:srgbClr val="D74744"/>
                </a:solidFill>
                <a:latin typeface="Saira ExtraCondensed Bold"/>
                <a:ea typeface="Saira ExtraCondensed Bold"/>
                <a:cs typeface="Saira ExtraCondensed Bold"/>
                <a:sym typeface="Saira ExtraCondensed Bold"/>
              </a:rPr>
              <a:t>c. </a:t>
            </a:r>
            <a:r>
              <a:rPr lang="en-US" sz="8799" b="1" err="1">
                <a:solidFill>
                  <a:srgbClr val="D74744"/>
                </a:solidFill>
                <a:latin typeface="Saira ExtraCondensed Bold"/>
                <a:ea typeface="Saira ExtraCondensed Bold"/>
                <a:cs typeface="Saira ExtraCondensed Bold"/>
                <a:sym typeface="Saira ExtraCondensed Bold"/>
              </a:rPr>
              <a:t>Thể</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chế</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và</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chính</a:t>
            </a:r>
            <a:r>
              <a:rPr lang="en-US" sz="8799" b="1">
                <a:solidFill>
                  <a:srgbClr val="D74744"/>
                </a:solidFill>
                <a:latin typeface="Saira ExtraCondensed Bold"/>
                <a:ea typeface="Saira ExtraCondensed Bold"/>
                <a:cs typeface="Saira ExtraCondensed Bold"/>
                <a:sym typeface="Saira ExtraCondensed Bold"/>
              </a:rPr>
              <a:t> </a:t>
            </a:r>
            <a:r>
              <a:rPr lang="en-US" sz="8799" b="1" err="1">
                <a:solidFill>
                  <a:srgbClr val="D74744"/>
                </a:solidFill>
                <a:latin typeface="Saira ExtraCondensed Bold"/>
                <a:ea typeface="Saira ExtraCondensed Bold"/>
                <a:cs typeface="Saira ExtraCondensed Bold"/>
                <a:sym typeface="Saira ExtraCondensed Bold"/>
              </a:rPr>
              <a:t>sách</a:t>
            </a:r>
            <a:endParaRPr lang="en-US" sz="8799" b="1">
              <a:solidFill>
                <a:srgbClr val="D74744"/>
              </a:solidFill>
              <a:latin typeface="Saira ExtraCondensed Bold"/>
              <a:ea typeface="Saira ExtraCondensed Bold"/>
              <a:cs typeface="Saira ExtraCondensed Bold"/>
              <a:sym typeface="Saira ExtraCondensed Bold"/>
            </a:endParaRPr>
          </a:p>
          <a:p>
            <a:pPr algn="l">
              <a:lnSpc>
                <a:spcPts val="12319"/>
              </a:lnSpc>
            </a:pPr>
            <a:endParaRPr lang="en-US" sz="8799" b="1">
              <a:solidFill>
                <a:srgbClr val="D74744"/>
              </a:solidFill>
              <a:latin typeface="Saira ExtraCondensed Bold"/>
              <a:ea typeface="Saira ExtraCondensed Bold"/>
              <a:cs typeface="Saira ExtraCondensed Bold"/>
              <a:sym typeface="Saira ExtraCondensed Bold"/>
            </a:endParaRPr>
          </a:p>
        </p:txBody>
      </p:sp>
      <p:pic>
        <p:nvPicPr>
          <p:cNvPr id="3076" name="Picture 4" descr="Cần đầu tư cho xây dựng và hoàn thiện thể chế đúng tầm đột phá chiến lược,  thực sự là 'đòn bẩy' kiến tạo phát triển">
            <a:extLst>
              <a:ext uri="{FF2B5EF4-FFF2-40B4-BE49-F238E27FC236}">
                <a16:creationId xmlns:a16="http://schemas.microsoft.com/office/drawing/2014/main" id="{9349A721-2593-92A8-693C-E7CB71B78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6229" y="4857644"/>
            <a:ext cx="13120284" cy="8714207"/>
          </a:xfrm>
          <a:prstGeom prst="rect">
            <a:avLst/>
          </a:prstGeom>
          <a:ln>
            <a:noFill/>
          </a:ln>
          <a:effectLst>
            <a:outerShdw blurRad="635000" dist="381000" dir="2700000" algn="tl" rotWithShape="0">
              <a:srgbClr val="333333">
                <a:alpha val="70000"/>
              </a:srgbClr>
            </a:outerShdw>
          </a:effectLst>
          <a:extLst>
            <a:ext uri="{909E8E84-426E-40DD-AFC4-6F175D3DCCD1}">
              <a14:hiddenFill xmlns:a14="http://schemas.microsoft.com/office/drawing/2010/main">
                <a:solidFill>
                  <a:srgbClr val="FFFFFF"/>
                </a:solidFill>
              </a14:hiddenFill>
            </a:ext>
          </a:extLst>
        </p:spPr>
      </p:pic>
      <p:sp>
        <p:nvSpPr>
          <p:cNvPr id="5" name="Freeform 2">
            <a:extLst>
              <a:ext uri="{FF2B5EF4-FFF2-40B4-BE49-F238E27FC236}">
                <a16:creationId xmlns:a16="http://schemas.microsoft.com/office/drawing/2014/main" id="{7A5A6EDF-3014-2E98-0127-ABD423736DD5}"/>
              </a:ext>
            </a:extLst>
          </p:cNvPr>
          <p:cNvSpPr/>
          <p:nvPr/>
        </p:nvSpPr>
        <p:spPr>
          <a:xfrm rot="3945949">
            <a:off x="23192895" y="-1052417"/>
            <a:ext cx="17782868" cy="8947538"/>
          </a:xfrm>
          <a:custGeom>
            <a:avLst/>
            <a:gdLst/>
            <a:ahLst/>
            <a:cxnLst/>
            <a:rect l="l" t="t" r="r" b="b"/>
            <a:pathLst>
              <a:path w="36228600" h="18228600">
                <a:moveTo>
                  <a:pt x="0" y="0"/>
                </a:moveTo>
                <a:lnTo>
                  <a:pt x="36228600" y="0"/>
                </a:lnTo>
                <a:lnTo>
                  <a:pt x="36228600" y="18228600"/>
                </a:lnTo>
                <a:lnTo>
                  <a:pt x="0" y="18228600"/>
                </a:lnTo>
                <a:lnTo>
                  <a:pt x="0" y="0"/>
                </a:lnTo>
                <a:close/>
              </a:path>
            </a:pathLst>
          </a:custGeom>
          <a:blipFill>
            <a:blip r:embed="rId4"/>
            <a:stretch>
              <a:fillRect t="-8505" b="-8505"/>
            </a:stretch>
          </a:blipFill>
        </p:spPr>
        <p:txBody>
          <a:bodyPr/>
          <a:lstStyle/>
          <a:p>
            <a:endParaRPr lang="en-US"/>
          </a:p>
        </p:txBody>
      </p:sp>
      <p:sp>
        <p:nvSpPr>
          <p:cNvPr id="6" name="Freeform 3">
            <a:extLst>
              <a:ext uri="{FF2B5EF4-FFF2-40B4-BE49-F238E27FC236}">
                <a16:creationId xmlns:a16="http://schemas.microsoft.com/office/drawing/2014/main" id="{04F76F2C-98AB-5024-6F6D-01E8A6A8CBFC}"/>
              </a:ext>
            </a:extLst>
          </p:cNvPr>
          <p:cNvSpPr/>
          <p:nvPr/>
        </p:nvSpPr>
        <p:spPr>
          <a:xfrm>
            <a:off x="8591348" y="2548863"/>
            <a:ext cx="1939000" cy="1662693"/>
          </a:xfrm>
          <a:custGeom>
            <a:avLst/>
            <a:gdLst/>
            <a:ahLst/>
            <a:cxnLst/>
            <a:rect l="l" t="t" r="r" b="b"/>
            <a:pathLst>
              <a:path w="6705489" h="5749957">
                <a:moveTo>
                  <a:pt x="0" y="0"/>
                </a:moveTo>
                <a:lnTo>
                  <a:pt x="6705489" y="0"/>
                </a:lnTo>
                <a:lnTo>
                  <a:pt x="6705489" y="5749957"/>
                </a:lnTo>
                <a:lnTo>
                  <a:pt x="0" y="5749957"/>
                </a:lnTo>
                <a:lnTo>
                  <a:pt x="0" y="0"/>
                </a:lnTo>
                <a:close/>
              </a:path>
            </a:pathLst>
          </a:custGeom>
          <a:blipFill>
            <a:blip r:embed="rId5"/>
            <a:stretch>
              <a:fillRect/>
            </a:stretch>
          </a:blipFill>
        </p:spPr>
        <p:txBody>
          <a:bodyPr/>
          <a:lstStyle/>
          <a:p>
            <a:endParaRPr lang="en-US"/>
          </a:p>
        </p:txBody>
      </p:sp>
      <p:sp>
        <p:nvSpPr>
          <p:cNvPr id="9" name="TextBox 4">
            <a:extLst>
              <a:ext uri="{FF2B5EF4-FFF2-40B4-BE49-F238E27FC236}">
                <a16:creationId xmlns:a16="http://schemas.microsoft.com/office/drawing/2014/main" id="{7EC11EBC-CFE6-28F1-B14D-38C5CC07F04C}"/>
              </a:ext>
            </a:extLst>
          </p:cNvPr>
          <p:cNvSpPr txBox="1"/>
          <p:nvPr/>
        </p:nvSpPr>
        <p:spPr>
          <a:xfrm>
            <a:off x="18912130" y="13955221"/>
            <a:ext cx="15108483" cy="1413849"/>
          </a:xfrm>
          <a:prstGeom prst="rect">
            <a:avLst/>
          </a:prstGeom>
          <a:noFill/>
          <a:ln>
            <a:noFill/>
          </a:ln>
        </p:spPr>
        <p:txBody>
          <a:bodyPr wrap="square" lIns="0" tIns="0" rIns="0" bIns="0" rtlCol="0" anchor="t">
            <a:spAutoFit/>
          </a:bodyPr>
          <a:lstStyle/>
          <a:p>
            <a:pPr algn="ctr">
              <a:lnSpc>
                <a:spcPts val="12319"/>
              </a:lnSpc>
            </a:pPr>
            <a:r>
              <a:rPr lang="en-US" sz="5400" b="1">
                <a:solidFill>
                  <a:srgbClr val="D74744"/>
                </a:solidFill>
                <a:latin typeface="Saira ExtraCondensed Bold"/>
                <a:ea typeface="Saira ExtraCondensed Bold"/>
                <a:cs typeface="Saira ExtraCondensed Bold"/>
                <a:sym typeface="Saira ExtraCondensed Bold"/>
              </a:rPr>
              <a:t>*Hội nghị toàn quốc về công tác xây dựng và hoàn thiện thể chế (2021)</a:t>
            </a:r>
          </a:p>
        </p:txBody>
      </p:sp>
    </p:spTree>
    <p:extLst>
      <p:ext uri="{BB962C8B-B14F-4D97-AF65-F5344CB8AC3E}">
        <p14:creationId xmlns:p14="http://schemas.microsoft.com/office/powerpoint/2010/main" val="13306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6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13470"/>
        </a:solidFill>
        <a:effectLst/>
      </p:bgPr>
    </p:bg>
    <p:spTree>
      <p:nvGrpSpPr>
        <p:cNvPr id="1" name=""/>
        <p:cNvGrpSpPr/>
        <p:nvPr/>
      </p:nvGrpSpPr>
      <p:grpSpPr>
        <a:xfrm>
          <a:off x="0" y="0"/>
          <a:ext cx="0" cy="0"/>
          <a:chOff x="0" y="0"/>
          <a:chExt cx="0" cy="0"/>
        </a:xfrm>
      </p:grpSpPr>
      <p:sp>
        <p:nvSpPr>
          <p:cNvPr id="2" name="Freeform 2"/>
          <p:cNvSpPr/>
          <p:nvPr/>
        </p:nvSpPr>
        <p:spPr>
          <a:xfrm>
            <a:off x="18948094" y="4215088"/>
            <a:ext cx="15251906" cy="9569823"/>
          </a:xfrm>
          <a:prstGeom prst="ellipse">
            <a:avLst/>
          </a:prstGeom>
          <a:blipFill>
            <a:blip r:embed="rId2"/>
            <a:stretch>
              <a:fillRect/>
            </a:stretch>
          </a:blipFill>
        </p:spPr>
        <p:txBody>
          <a:bodyPr/>
          <a:lstStyle/>
          <a:p>
            <a:endParaRPr lang="en-US"/>
          </a:p>
        </p:txBody>
      </p:sp>
      <p:sp>
        <p:nvSpPr>
          <p:cNvPr id="3" name="TextBox 3"/>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2. NGOẠI LỰC</a:t>
            </a:r>
          </a:p>
        </p:txBody>
      </p:sp>
      <p:sp>
        <p:nvSpPr>
          <p:cNvPr id="5" name="TextBox 4">
            <a:extLst>
              <a:ext uri="{FF2B5EF4-FFF2-40B4-BE49-F238E27FC236}">
                <a16:creationId xmlns:a16="http://schemas.microsoft.com/office/drawing/2014/main" id="{C95C9952-AF90-12B6-33B8-DDDB85F4982C}"/>
              </a:ext>
            </a:extLst>
          </p:cNvPr>
          <p:cNvSpPr txBox="1"/>
          <p:nvPr/>
        </p:nvSpPr>
        <p:spPr>
          <a:xfrm>
            <a:off x="-3483522" y="6659810"/>
            <a:ext cx="19562379" cy="4676280"/>
          </a:xfrm>
          <a:prstGeom prst="rect">
            <a:avLst/>
          </a:prstGeom>
        </p:spPr>
        <p:txBody>
          <a:bodyPr wrap="square" lIns="0" tIns="0" rIns="0" bIns="0" rtlCol="0" anchor="t">
            <a:spAutoFit/>
          </a:bodyPr>
          <a:lstStyle/>
          <a:p>
            <a:pPr algn="r">
              <a:lnSpc>
                <a:spcPts val="12319"/>
              </a:lnSpc>
            </a:pPr>
            <a:r>
              <a:rPr lang="en-US" sz="8799" b="1" err="1">
                <a:solidFill>
                  <a:srgbClr val="EFEEEE"/>
                </a:solidFill>
                <a:latin typeface="Saira ExtraCondensed Bold"/>
                <a:ea typeface="Saira ExtraCondensed Bold"/>
                <a:cs typeface="Saira ExtraCondensed Bold"/>
                <a:sym typeface="Saira ExtraCondensed Bold"/>
              </a:rPr>
              <a:t>Đầu</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tư</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trực</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tiếp</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nước</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ngoài</a:t>
            </a:r>
            <a:endParaRPr lang="en-US" sz="8799" b="1">
              <a:solidFill>
                <a:srgbClr val="EFEEEE"/>
              </a:solidFill>
              <a:latin typeface="Saira ExtraCondensed Bold"/>
              <a:ea typeface="Saira ExtraCondensed Bold"/>
              <a:cs typeface="Saira ExtraCondensed Bold"/>
              <a:sym typeface="Saira ExtraCondensed Bold"/>
            </a:endParaRPr>
          </a:p>
          <a:p>
            <a:pPr algn="r">
              <a:lnSpc>
                <a:spcPts val="12319"/>
              </a:lnSpc>
            </a:pPr>
            <a:r>
              <a:rPr lang="en-US" sz="8799" b="1" err="1">
                <a:solidFill>
                  <a:srgbClr val="EFEEEE"/>
                </a:solidFill>
                <a:latin typeface="Saira ExtraCondensed Bold"/>
                <a:ea typeface="Saira ExtraCondensed Bold"/>
                <a:cs typeface="Saira ExtraCondensed Bold"/>
                <a:sym typeface="Saira ExtraCondensed Bold"/>
              </a:rPr>
              <a:t>Hội</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nhập</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kinh</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tế</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quốc</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tế</a:t>
            </a:r>
            <a:endParaRPr lang="en-US" sz="8799" b="1">
              <a:solidFill>
                <a:srgbClr val="EFEEEE"/>
              </a:solidFill>
              <a:latin typeface="Saira ExtraCondensed Bold"/>
              <a:ea typeface="Saira ExtraCondensed Bold"/>
              <a:cs typeface="Saira ExtraCondensed Bold"/>
              <a:sym typeface="Saira ExtraCondensed Bold"/>
            </a:endParaRPr>
          </a:p>
          <a:p>
            <a:pPr algn="r">
              <a:lnSpc>
                <a:spcPts val="12319"/>
              </a:lnSpc>
            </a:pPr>
            <a:r>
              <a:rPr lang="en-US" sz="8799" b="1" err="1">
                <a:solidFill>
                  <a:srgbClr val="EFEEEE"/>
                </a:solidFill>
                <a:latin typeface="Saira ExtraCondensed Bold"/>
                <a:ea typeface="Saira ExtraCondensed Bold"/>
                <a:cs typeface="Saira ExtraCondensed Bold"/>
                <a:sym typeface="Saira ExtraCondensed Bold"/>
              </a:rPr>
              <a:t>Hợp</a:t>
            </a:r>
            <a:r>
              <a:rPr lang="en-US" sz="8799" b="1">
                <a:solidFill>
                  <a:srgbClr val="EFEEEE"/>
                </a:solidFill>
                <a:latin typeface="Saira ExtraCondensed Bold"/>
                <a:ea typeface="Saira ExtraCondensed Bold"/>
                <a:cs typeface="Saira ExtraCondensed Bold"/>
                <a:sym typeface="Saira ExtraCondensed Bold"/>
              </a:rPr>
              <a:t> tác </a:t>
            </a:r>
            <a:r>
              <a:rPr lang="en-US" sz="8799" b="1" err="1">
                <a:solidFill>
                  <a:srgbClr val="EFEEEE"/>
                </a:solidFill>
                <a:latin typeface="Saira ExtraCondensed Bold"/>
                <a:ea typeface="Saira ExtraCondensed Bold"/>
                <a:cs typeface="Saira ExtraCondensed Bold"/>
                <a:sym typeface="Saira ExtraCondensed Bold"/>
              </a:rPr>
              <a:t>quốc</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tế</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về</a:t>
            </a:r>
            <a:r>
              <a:rPr lang="en-US" sz="8799" b="1">
                <a:solidFill>
                  <a:srgbClr val="EFEEEE"/>
                </a:solidFill>
                <a:latin typeface="Saira ExtraCondensed Bold"/>
                <a:ea typeface="Saira ExtraCondensed Bold"/>
                <a:cs typeface="Saira ExtraCondensed Bold"/>
                <a:sym typeface="Saira ExtraCondensed Bold"/>
              </a:rPr>
              <a:t> khoa </a:t>
            </a:r>
            <a:r>
              <a:rPr lang="en-US" sz="8799" b="1" err="1">
                <a:solidFill>
                  <a:srgbClr val="EFEEEE"/>
                </a:solidFill>
                <a:latin typeface="Saira ExtraCondensed Bold"/>
                <a:ea typeface="Saira ExtraCondensed Bold"/>
                <a:cs typeface="Saira ExtraCondensed Bold"/>
                <a:sym typeface="Saira ExtraCondensed Bold"/>
              </a:rPr>
              <a:t>học</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và</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giáo</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dục</a:t>
            </a:r>
            <a:endParaRPr lang="en-US" sz="8799" b="1">
              <a:solidFill>
                <a:srgbClr val="EFEEEE"/>
              </a:solidFill>
              <a:latin typeface="Saira ExtraCondensed Bold"/>
              <a:ea typeface="Saira ExtraCondensed Bold"/>
              <a:cs typeface="Saira ExtraCondensed Bold"/>
              <a:sym typeface="Saira ExtraCondensed Bold"/>
            </a:endParaRPr>
          </a:p>
        </p:txBody>
      </p:sp>
      <p:sp>
        <p:nvSpPr>
          <p:cNvPr id="4" name="Freeform 2">
            <a:extLst>
              <a:ext uri="{FF2B5EF4-FFF2-40B4-BE49-F238E27FC236}">
                <a16:creationId xmlns:a16="http://schemas.microsoft.com/office/drawing/2014/main" id="{966AD31C-86E9-C826-3370-67BF26F30895}"/>
              </a:ext>
            </a:extLst>
          </p:cNvPr>
          <p:cNvSpPr/>
          <p:nvPr/>
        </p:nvSpPr>
        <p:spPr>
          <a:xfrm>
            <a:off x="11485191" y="1789443"/>
            <a:ext cx="3263820" cy="3263820"/>
          </a:xfrm>
          <a:custGeom>
            <a:avLst/>
            <a:gdLst/>
            <a:ahLst/>
            <a:cxnLst/>
            <a:rect l="l" t="t" r="r" b="b"/>
            <a:pathLst>
              <a:path w="7197090" h="7197090">
                <a:moveTo>
                  <a:pt x="0" y="0"/>
                </a:moveTo>
                <a:lnTo>
                  <a:pt x="7197090" y="0"/>
                </a:lnTo>
                <a:lnTo>
                  <a:pt x="7197090" y="7197090"/>
                </a:lnTo>
                <a:lnTo>
                  <a:pt x="0" y="71970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20969F86-3BEA-70DA-5230-B7E0B30F3A48}"/>
              </a:ext>
            </a:extLst>
          </p:cNvPr>
          <p:cNvSpPr txBox="1"/>
          <p:nvPr/>
        </p:nvSpPr>
        <p:spPr>
          <a:xfrm>
            <a:off x="-15308985" y="12040492"/>
            <a:ext cx="14049922" cy="4568558"/>
          </a:xfrm>
          <a:prstGeom prst="rect">
            <a:avLst/>
          </a:prstGeom>
        </p:spPr>
        <p:txBody>
          <a:bodyPr wrap="square" lIns="0" tIns="0" rIns="0" bIns="0" rtlCol="0" anchor="t">
            <a:spAutoFit/>
          </a:bodyPr>
          <a:lstStyle/>
          <a:p>
            <a:pPr marL="685800" indent="-685800">
              <a:lnSpc>
                <a:spcPts val="12319"/>
              </a:lnSpc>
              <a:buFont typeface="Arial" panose="020B0604020202020204" pitchFamily="34" charset="0"/>
              <a:buChar char="•"/>
            </a:pPr>
            <a:r>
              <a:rPr lang="en-US"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FDI – đòn bẩy </a:t>
            </a:r>
          </a:p>
          <a:p>
            <a:pPr marL="685800" indent="-685800">
              <a:lnSpc>
                <a:spcPts val="12319"/>
              </a:lnSpc>
              <a:buFont typeface="Arial" panose="020B0604020202020204" pitchFamily="34" charset="0"/>
              <a:buChar char="•"/>
            </a:pPr>
            <a:r>
              <a:rPr lang="en-US" sz="6000" b="1">
                <a:solidFill>
                  <a:srgbClr val="EFEEEE"/>
                </a:solidFill>
                <a:latin typeface="Saira ExtraCondensed Bold"/>
                <a:ea typeface="Saira ExtraCondensed Bold"/>
                <a:cs typeface="Saira ExtraCondensed Bold"/>
                <a:sym typeface="Saira ExtraCondensed Bold"/>
              </a:rPr>
              <a:t>Tập đoàn toàn cầu = Tiền + Công nghệ + Mô hình</a:t>
            </a:r>
          </a:p>
          <a:p>
            <a:pPr marL="685800" indent="-685800">
              <a:lnSpc>
                <a:spcPts val="12319"/>
              </a:lnSpc>
              <a:buFont typeface="Arial" panose="020B0604020202020204" pitchFamily="34" charset="0"/>
              <a:buChar char="•"/>
            </a:pPr>
            <a:r>
              <a:rPr lang="en-US" sz="6000" b="1">
                <a:solidFill>
                  <a:srgbClr val="EFEEEE"/>
                </a:solidFill>
                <a:latin typeface="Saira ExtraCondensed Bold"/>
                <a:ea typeface="Saira ExtraCondensed Bold"/>
                <a:cs typeface="Saira ExtraCondensed Bold"/>
                <a:sym typeface="Saira ExtraCondensed Bold"/>
              </a:rPr>
              <a:t>Thanh lọc dự án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3B6"/>
        </a:solidFill>
        <a:effectLst/>
      </p:bgPr>
    </p:bg>
    <p:spTree>
      <p:nvGrpSpPr>
        <p:cNvPr id="1" name="">
          <a:extLst>
            <a:ext uri="{FF2B5EF4-FFF2-40B4-BE49-F238E27FC236}">
              <a16:creationId xmlns:a16="http://schemas.microsoft.com/office/drawing/2014/main" id="{047758E3-50D1-2D44-73B9-FE9FBB4607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17B339-B786-0EB7-5520-4F79211F0D97}"/>
              </a:ext>
            </a:extLst>
          </p:cNvPr>
          <p:cNvSpPr/>
          <p:nvPr/>
        </p:nvSpPr>
        <p:spPr>
          <a:xfrm>
            <a:off x="-21874058" y="13919415"/>
            <a:ext cx="19307709" cy="9583645"/>
          </a:xfrm>
          <a:custGeom>
            <a:avLst/>
            <a:gdLst/>
            <a:ahLst/>
            <a:cxnLst/>
            <a:rect l="l" t="t" r="r" b="b"/>
            <a:pathLst>
              <a:path w="19307709" h="9583645">
                <a:moveTo>
                  <a:pt x="0" y="0"/>
                </a:moveTo>
                <a:lnTo>
                  <a:pt x="19307710" y="0"/>
                </a:lnTo>
                <a:lnTo>
                  <a:pt x="19307710" y="9583645"/>
                </a:lnTo>
                <a:lnTo>
                  <a:pt x="0" y="9583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04E34AAB-021E-08C7-0CF7-FE99D5B354D1}"/>
              </a:ext>
            </a:extLst>
          </p:cNvPr>
          <p:cNvGrpSpPr>
            <a:grpSpLocks noChangeAspect="1"/>
          </p:cNvGrpSpPr>
          <p:nvPr/>
        </p:nvGrpSpPr>
        <p:grpSpPr>
          <a:xfrm>
            <a:off x="37123931" y="4080726"/>
            <a:ext cx="9312910" cy="15172548"/>
            <a:chOff x="0" y="0"/>
            <a:chExt cx="3897630" cy="6350000"/>
          </a:xfrm>
        </p:grpSpPr>
        <p:sp>
          <p:nvSpPr>
            <p:cNvPr id="4" name="Freeform 4">
              <a:extLst>
                <a:ext uri="{FF2B5EF4-FFF2-40B4-BE49-F238E27FC236}">
                  <a16:creationId xmlns:a16="http://schemas.microsoft.com/office/drawing/2014/main" id="{98915A74-735F-4525-9174-654FAD32F083}"/>
                </a:ext>
              </a:extLst>
            </p:cNvPr>
            <p:cNvSpPr/>
            <p:nvPr/>
          </p:nvSpPr>
          <p:spPr>
            <a:xfrm>
              <a:off x="0" y="0"/>
              <a:ext cx="3897630" cy="6350000"/>
            </a:xfrm>
            <a:custGeom>
              <a:avLst/>
              <a:gdLst/>
              <a:ahLst/>
              <a:cxnLst/>
              <a:rect l="l" t="t" r="r" b="b"/>
              <a:pathLst>
                <a:path w="3897630" h="6350000">
                  <a:moveTo>
                    <a:pt x="3897630" y="0"/>
                  </a:moveTo>
                  <a:lnTo>
                    <a:pt x="1471930" y="365760"/>
                  </a:lnTo>
                  <a:lnTo>
                    <a:pt x="0" y="2942590"/>
                  </a:lnTo>
                  <a:lnTo>
                    <a:pt x="1150620" y="6350000"/>
                  </a:lnTo>
                  <a:lnTo>
                    <a:pt x="3763010" y="6350000"/>
                  </a:lnTo>
                  <a:close/>
                </a:path>
              </a:pathLst>
            </a:custGeom>
            <a:blipFill>
              <a:blip r:embed="rId4"/>
              <a:stretch>
                <a:fillRect l="-11094" r="-11094"/>
              </a:stretch>
            </a:blipFill>
          </p:spPr>
          <p:txBody>
            <a:bodyPr/>
            <a:lstStyle/>
            <a:p>
              <a:endParaRPr lang="en-US"/>
            </a:p>
          </p:txBody>
        </p:sp>
      </p:grpSp>
      <p:sp>
        <p:nvSpPr>
          <p:cNvPr id="5" name="Freeform 5">
            <a:extLst>
              <a:ext uri="{FF2B5EF4-FFF2-40B4-BE49-F238E27FC236}">
                <a16:creationId xmlns:a16="http://schemas.microsoft.com/office/drawing/2014/main" id="{5731E839-4CD1-A77B-586C-78E7DBC2CB17}"/>
              </a:ext>
            </a:extLst>
          </p:cNvPr>
          <p:cNvSpPr/>
          <p:nvPr/>
        </p:nvSpPr>
        <p:spPr>
          <a:xfrm rot="-10223241" flipH="1" flipV="1">
            <a:off x="37346970" y="10560165"/>
            <a:ext cx="7791831" cy="3669244"/>
          </a:xfrm>
          <a:custGeom>
            <a:avLst/>
            <a:gdLst/>
            <a:ahLst/>
            <a:cxnLst/>
            <a:rect l="l" t="t" r="r" b="b"/>
            <a:pathLst>
              <a:path w="7791831" h="3669244">
                <a:moveTo>
                  <a:pt x="7791831" y="3669244"/>
                </a:moveTo>
                <a:lnTo>
                  <a:pt x="0" y="3669244"/>
                </a:lnTo>
                <a:lnTo>
                  <a:pt x="0" y="0"/>
                </a:lnTo>
                <a:lnTo>
                  <a:pt x="7791831" y="0"/>
                </a:lnTo>
                <a:lnTo>
                  <a:pt x="7791831" y="366924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A3870FB-6ECF-F52C-9B72-AADA385ACACD}"/>
              </a:ext>
            </a:extLst>
          </p:cNvPr>
          <p:cNvSpPr/>
          <p:nvPr/>
        </p:nvSpPr>
        <p:spPr>
          <a:xfrm>
            <a:off x="32334000" y="-6436584"/>
            <a:ext cx="14400000" cy="6174000"/>
          </a:xfrm>
          <a:custGeom>
            <a:avLst/>
            <a:gdLst/>
            <a:ahLst/>
            <a:cxnLst/>
            <a:rect l="l" t="t" r="r" b="b"/>
            <a:pathLst>
              <a:path w="14400000" h="6174000">
                <a:moveTo>
                  <a:pt x="0" y="0"/>
                </a:moveTo>
                <a:lnTo>
                  <a:pt x="14400000" y="0"/>
                </a:lnTo>
                <a:lnTo>
                  <a:pt x="14400000" y="6174000"/>
                </a:lnTo>
                <a:lnTo>
                  <a:pt x="0" y="6174000"/>
                </a:lnTo>
                <a:lnTo>
                  <a:pt x="0" y="0"/>
                </a:lnTo>
                <a:close/>
              </a:path>
            </a:pathLst>
          </a:custGeom>
          <a:blipFill>
            <a:blip r:embed="rId7">
              <a:alphaModFix amt="8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265D0562-4F4C-4CB4-A885-19BE241C7CBE}"/>
              </a:ext>
            </a:extLst>
          </p:cNvPr>
          <p:cNvSpPr txBox="1"/>
          <p:nvPr/>
        </p:nvSpPr>
        <p:spPr>
          <a:xfrm rot="-385867">
            <a:off x="13605053" y="20301861"/>
            <a:ext cx="11050786" cy="2285034"/>
          </a:xfrm>
          <a:prstGeom prst="rect">
            <a:avLst/>
          </a:prstGeom>
        </p:spPr>
        <p:txBody>
          <a:bodyPr lIns="0" tIns="0" rIns="0" bIns="0" rtlCol="0" anchor="t">
            <a:spAutoFit/>
          </a:bodyPr>
          <a:lstStyle/>
          <a:p>
            <a:pPr algn="ctr">
              <a:lnSpc>
                <a:spcPts val="17682"/>
              </a:lnSpc>
            </a:pPr>
            <a:r>
              <a:rPr lang="en-US" sz="15648" b="1" spc="-250" err="1">
                <a:solidFill>
                  <a:srgbClr val="D70202"/>
                </a:solidFill>
                <a:latin typeface="Dancing Script Bold"/>
                <a:ea typeface="Dancing Script Bold"/>
                <a:cs typeface="Dancing Script Bold"/>
                <a:sym typeface="Dancing Script Bold"/>
              </a:rPr>
              <a:t>Nhóm</a:t>
            </a:r>
            <a:r>
              <a:rPr lang="en-US" sz="15648" b="1" spc="-250">
                <a:solidFill>
                  <a:srgbClr val="D70202"/>
                </a:solidFill>
                <a:latin typeface="Dancing Script Bold"/>
                <a:ea typeface="Dancing Script Bold"/>
                <a:cs typeface="Dancing Script Bold"/>
                <a:sym typeface="Dancing Script Bold"/>
              </a:rPr>
              <a:t> 2</a:t>
            </a:r>
          </a:p>
        </p:txBody>
      </p:sp>
      <p:sp>
        <p:nvSpPr>
          <p:cNvPr id="8" name="TextBox 8">
            <a:extLst>
              <a:ext uri="{FF2B5EF4-FFF2-40B4-BE49-F238E27FC236}">
                <a16:creationId xmlns:a16="http://schemas.microsoft.com/office/drawing/2014/main" id="{835CE1D4-DFFC-08BD-0D70-6BC0343B8AD9}"/>
              </a:ext>
            </a:extLst>
          </p:cNvPr>
          <p:cNvSpPr txBox="1"/>
          <p:nvPr/>
        </p:nvSpPr>
        <p:spPr>
          <a:xfrm>
            <a:off x="-13897200" y="16126302"/>
            <a:ext cx="11921248" cy="1869598"/>
          </a:xfrm>
          <a:prstGeom prst="rect">
            <a:avLst/>
          </a:prstGeom>
        </p:spPr>
        <p:txBody>
          <a:bodyPr lIns="0" tIns="0" rIns="0" bIns="0" rtlCol="0" anchor="t">
            <a:spAutoFit/>
          </a:bodyPr>
          <a:lstStyle/>
          <a:p>
            <a:pPr algn="l">
              <a:lnSpc>
                <a:spcPts val="15341"/>
              </a:lnSpc>
            </a:pPr>
            <a:r>
              <a:rPr lang="en-US" sz="10958" b="1">
                <a:solidFill>
                  <a:srgbClr val="000001"/>
                </a:solidFill>
                <a:latin typeface="Saira ExtraCondensed Ultra-Bold"/>
                <a:ea typeface="Saira ExtraCondensed Ultra-Bold"/>
                <a:cs typeface="Saira ExtraCondensed Ultra-Bold"/>
                <a:sym typeface="Saira ExtraCondensed Ultra-Bold"/>
              </a:rPr>
              <a:t>TƯ TƯỞNG HỒ CHÍ MINH</a:t>
            </a:r>
          </a:p>
        </p:txBody>
      </p:sp>
      <p:sp>
        <p:nvSpPr>
          <p:cNvPr id="11" name="123">
            <a:extLst>
              <a:ext uri="{FF2B5EF4-FFF2-40B4-BE49-F238E27FC236}">
                <a16:creationId xmlns:a16="http://schemas.microsoft.com/office/drawing/2014/main" id="{34F99923-7B37-3E3F-105D-4DAADAA2D689}"/>
              </a:ext>
            </a:extLst>
          </p:cNvPr>
          <p:cNvSpPr txBox="1"/>
          <p:nvPr/>
        </p:nvSpPr>
        <p:spPr>
          <a:xfrm>
            <a:off x="2918399" y="6207442"/>
            <a:ext cx="28663500" cy="5581015"/>
          </a:xfrm>
          <a:prstGeom prst="rect">
            <a:avLst/>
          </a:prstGeom>
        </p:spPr>
        <p:txBody>
          <a:bodyPr wrap="square" lIns="0" tIns="0" rIns="0" bIns="0" rtlCol="0" anchor="t">
            <a:spAutoFit/>
          </a:bodyPr>
          <a:lstStyle/>
          <a:p>
            <a:pPr algn="just">
              <a:lnSpc>
                <a:spcPts val="22427"/>
              </a:lnSpc>
            </a:pPr>
            <a:r>
              <a:rPr lang="en-US" sz="14400" b="1">
                <a:solidFill>
                  <a:srgbClr val="D70202"/>
                </a:solidFill>
                <a:latin typeface="Saira ExtraCondensed Bold"/>
                <a:ea typeface="Saira ExtraCondensed Bold"/>
                <a:cs typeface="Saira ExtraCondensed Bold"/>
                <a:sym typeface="Saira ExtraCondensed Bold"/>
              </a:rPr>
              <a:t>I. ĐỘNG LỰC CỦA CÔNG CUỘC XÂY DỰNG CNXH</a:t>
            </a:r>
            <a:r>
              <a:rPr lang="en-US" sz="14400" b="1">
                <a:solidFill>
                  <a:srgbClr val="FFF3B6"/>
                </a:solidFill>
                <a:latin typeface="Saira ExtraCondensed Bold"/>
                <a:ea typeface="Saira ExtraCondensed Bold"/>
                <a:cs typeface="Saira ExtraCondensed Bold"/>
                <a:sym typeface="Saira ExtraCondensed Bold"/>
              </a:rPr>
              <a:t>.</a:t>
            </a:r>
          </a:p>
          <a:p>
            <a:pPr algn="just">
              <a:lnSpc>
                <a:spcPts val="22427"/>
              </a:lnSpc>
            </a:pPr>
            <a:r>
              <a:rPr lang="en-US" sz="14400" b="1">
                <a:solidFill>
                  <a:srgbClr val="D70202"/>
                </a:solidFill>
                <a:latin typeface="Saira ExtraCondensed Bold"/>
                <a:ea typeface="Saira ExtraCondensed Bold"/>
                <a:cs typeface="Saira ExtraCondensed Bold"/>
                <a:sym typeface="Saira ExtraCondensed Bold"/>
              </a:rPr>
              <a:t>II. KẾT HỢP NỘI LỰC, NGOẠI LỰC TRONG THỜI KỲ MỚI</a:t>
            </a:r>
          </a:p>
        </p:txBody>
      </p:sp>
      <p:sp>
        <p:nvSpPr>
          <p:cNvPr id="14" name="Freeform 6">
            <a:extLst>
              <a:ext uri="{FF2B5EF4-FFF2-40B4-BE49-F238E27FC236}">
                <a16:creationId xmlns:a16="http://schemas.microsoft.com/office/drawing/2014/main" id="{F6A0FA46-DED2-78E8-4410-33F689F7793D}"/>
              </a:ext>
            </a:extLst>
          </p:cNvPr>
          <p:cNvSpPr/>
          <p:nvPr/>
        </p:nvSpPr>
        <p:spPr>
          <a:xfrm rot="5400000">
            <a:off x="24950126" y="3347877"/>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Freeform 6">
            <a:extLst>
              <a:ext uri="{FF2B5EF4-FFF2-40B4-BE49-F238E27FC236}">
                <a16:creationId xmlns:a16="http://schemas.microsoft.com/office/drawing/2014/main" id="{B7F2F816-852B-030B-6EA7-DE45A24C1EDE}"/>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extLst>
      <p:ext uri="{BB962C8B-B14F-4D97-AF65-F5344CB8AC3E}">
        <p14:creationId xmlns:p14="http://schemas.microsoft.com/office/powerpoint/2010/main" val="3614044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3470"/>
        </a:solidFill>
        <a:effectLst/>
      </p:bgPr>
    </p:bg>
    <p:spTree>
      <p:nvGrpSpPr>
        <p:cNvPr id="1" name="">
          <a:extLst>
            <a:ext uri="{FF2B5EF4-FFF2-40B4-BE49-F238E27FC236}">
              <a16:creationId xmlns:a16="http://schemas.microsoft.com/office/drawing/2014/main" id="{B93C9FAD-B69A-BF3D-1DA0-9D1237ED742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AE87DF4-5D6A-1771-50FE-D0C0D30D9FC1}"/>
              </a:ext>
            </a:extLst>
          </p:cNvPr>
          <p:cNvSpPr txBox="1"/>
          <p:nvPr/>
        </p:nvSpPr>
        <p:spPr>
          <a:xfrm>
            <a:off x="-3483522" y="6659810"/>
            <a:ext cx="19562379" cy="4676280"/>
          </a:xfrm>
          <a:prstGeom prst="rect">
            <a:avLst/>
          </a:prstGeom>
        </p:spPr>
        <p:txBody>
          <a:bodyPr wrap="square" lIns="0" tIns="0" rIns="0" bIns="0" rtlCol="0" anchor="t">
            <a:spAutoFit/>
          </a:bodyPr>
          <a:lstStyle/>
          <a:p>
            <a:pPr algn="r">
              <a:lnSpc>
                <a:spcPts val="12319"/>
              </a:lnSpc>
            </a:pP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Đầu</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tư</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trực</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tiếp</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nước</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ngoài</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p>
          <a:p>
            <a:pPr algn="r">
              <a:lnSpc>
                <a:spcPts val="12319"/>
              </a:lnSpc>
            </a:pPr>
            <a:r>
              <a:rPr lang="en-US" sz="8799" b="1" err="1">
                <a:solidFill>
                  <a:srgbClr val="EFEEEE">
                    <a:alpha val="50000"/>
                  </a:srgbClr>
                </a:solidFill>
                <a:latin typeface="Saira ExtraCondensed Bold"/>
                <a:ea typeface="Saira ExtraCondensed Bold"/>
                <a:cs typeface="Saira ExtraCondensed Bold"/>
                <a:sym typeface="Saira ExtraCondensed Bold"/>
              </a:rPr>
              <a:t>Hội</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nhập</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kinh</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tế</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quốc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tế</a:t>
            </a:r>
            <a:endParaRPr lang="en-US" sz="8799" b="1">
              <a:solidFill>
                <a:srgbClr val="EFEEEE">
                  <a:alpha val="50000"/>
                </a:srgbClr>
              </a:solidFill>
              <a:latin typeface="Saira ExtraCondensed Bold"/>
              <a:ea typeface="Saira ExtraCondensed Bold"/>
              <a:cs typeface="Saira ExtraCondensed Bold"/>
              <a:sym typeface="Saira ExtraCondensed Bold"/>
            </a:endParaRPr>
          </a:p>
          <a:p>
            <a:pPr algn="r">
              <a:lnSpc>
                <a:spcPts val="12319"/>
              </a:lnSpc>
            </a:pPr>
            <a:r>
              <a:rPr lang="en-US" sz="8799" b="1" err="1">
                <a:solidFill>
                  <a:srgbClr val="EFEEEE">
                    <a:alpha val="50000"/>
                  </a:srgbClr>
                </a:solidFill>
                <a:latin typeface="Saira ExtraCondensed Bold"/>
                <a:ea typeface="Saira ExtraCondensed Bold"/>
                <a:cs typeface="Saira ExtraCondensed Bold"/>
                <a:sym typeface="Saira ExtraCondensed Bold"/>
              </a:rPr>
              <a:t>Hợp</a:t>
            </a:r>
            <a:r>
              <a:rPr lang="en-US" sz="8799" b="1">
                <a:solidFill>
                  <a:srgbClr val="EFEEEE">
                    <a:alpha val="50000"/>
                  </a:srgbClr>
                </a:solidFill>
                <a:latin typeface="Saira ExtraCondensed Bold"/>
                <a:ea typeface="Saira ExtraCondensed Bold"/>
                <a:cs typeface="Saira ExtraCondensed Bold"/>
                <a:sym typeface="Saira ExtraCondensed Bold"/>
              </a:rPr>
              <a:t> tác </a:t>
            </a:r>
            <a:r>
              <a:rPr lang="en-US" sz="8799" b="1" err="1">
                <a:solidFill>
                  <a:srgbClr val="EFEEEE">
                    <a:alpha val="50000"/>
                  </a:srgbClr>
                </a:solidFill>
                <a:latin typeface="Saira ExtraCondensed Bold"/>
                <a:ea typeface="Saira ExtraCondensed Bold"/>
                <a:cs typeface="Saira ExtraCondensed Bold"/>
                <a:sym typeface="Saira ExtraCondensed Bold"/>
              </a:rPr>
              <a:t>quốc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tế</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về</a:t>
            </a:r>
            <a:r>
              <a:rPr lang="en-US" sz="8799" b="1">
                <a:solidFill>
                  <a:srgbClr val="EFEEEE">
                    <a:alpha val="50000"/>
                  </a:srgbClr>
                </a:solidFill>
                <a:latin typeface="Saira ExtraCondensed Bold"/>
                <a:ea typeface="Saira ExtraCondensed Bold"/>
                <a:cs typeface="Saira ExtraCondensed Bold"/>
                <a:sym typeface="Saira ExtraCondensed Bold"/>
              </a:rPr>
              <a:t> khoa </a:t>
            </a:r>
            <a:r>
              <a:rPr lang="en-US" sz="8799" b="1" err="1">
                <a:solidFill>
                  <a:srgbClr val="EFEEEE">
                    <a:alpha val="50000"/>
                  </a:srgbClr>
                </a:solidFill>
                <a:latin typeface="Saira ExtraCondensed Bold"/>
                <a:ea typeface="Saira ExtraCondensed Bold"/>
                <a:cs typeface="Saira ExtraCondensed Bold"/>
                <a:sym typeface="Saira ExtraCondensed Bold"/>
              </a:rPr>
              <a:t>học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và</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giáo</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dục</a:t>
            </a:r>
            <a:endParaRPr lang="en-US" sz="8799" b="1">
              <a:solidFill>
                <a:srgbClr val="EFEEEE">
                  <a:alpha val="50000"/>
                </a:srgbClr>
              </a:solidFill>
              <a:latin typeface="Saira ExtraCondensed Bold"/>
              <a:ea typeface="Saira ExtraCondensed Bold"/>
              <a:cs typeface="Saira ExtraCondensed Bold"/>
              <a:sym typeface="Saira ExtraCondensed Bold"/>
            </a:endParaRPr>
          </a:p>
        </p:txBody>
      </p:sp>
      <p:sp>
        <p:nvSpPr>
          <p:cNvPr id="5" name="AutoShape 4">
            <a:extLst>
              <a:ext uri="{FF2B5EF4-FFF2-40B4-BE49-F238E27FC236}">
                <a16:creationId xmlns:a16="http://schemas.microsoft.com/office/drawing/2014/main" id="{08033441-31D5-2102-C34C-7D42D3F8336B}"/>
              </a:ext>
            </a:extLst>
          </p:cNvPr>
          <p:cNvSpPr>
            <a:spLocks noChangeAspect="1" noChangeArrowheads="1"/>
          </p:cNvSpPr>
          <p:nvPr/>
        </p:nvSpPr>
        <p:spPr bwMode="auto">
          <a:xfrm>
            <a:off x="17849850" y="88455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7726DE6-8337-9153-891B-5D881BB1EA35}"/>
              </a:ext>
            </a:extLst>
          </p:cNvPr>
          <p:cNvPicPr>
            <a:picLocks noChangeAspect="1"/>
          </p:cNvPicPr>
          <p:nvPr/>
        </p:nvPicPr>
        <p:blipFill>
          <a:blip r:embed="rId3"/>
          <a:stretch>
            <a:fillRect/>
          </a:stretch>
        </p:blipFill>
        <p:spPr>
          <a:xfrm>
            <a:off x="17849850" y="1553935"/>
            <a:ext cx="16547233" cy="9266275"/>
          </a:xfrm>
          <a:prstGeom prst="rect">
            <a:avLst/>
          </a:prstGeom>
        </p:spPr>
      </p:pic>
      <p:sp>
        <p:nvSpPr>
          <p:cNvPr id="8" name="TextBox 3">
            <a:extLst>
              <a:ext uri="{FF2B5EF4-FFF2-40B4-BE49-F238E27FC236}">
                <a16:creationId xmlns:a16="http://schemas.microsoft.com/office/drawing/2014/main" id="{4FF4AF7E-09F6-540B-AB67-60586E8E54E4}"/>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2. NGOẠI LỰC</a:t>
            </a:r>
          </a:p>
        </p:txBody>
      </p:sp>
      <p:pic>
        <p:nvPicPr>
          <p:cNvPr id="10" name="Picture 9">
            <a:extLst>
              <a:ext uri="{FF2B5EF4-FFF2-40B4-BE49-F238E27FC236}">
                <a16:creationId xmlns:a16="http://schemas.microsoft.com/office/drawing/2014/main" id="{93C0FA10-1E00-56D4-E892-977143877CB1}"/>
              </a:ext>
            </a:extLst>
          </p:cNvPr>
          <p:cNvPicPr>
            <a:picLocks noChangeAspect="1"/>
          </p:cNvPicPr>
          <p:nvPr/>
        </p:nvPicPr>
        <p:blipFill>
          <a:blip r:embed="rId4"/>
          <a:stretch>
            <a:fillRect/>
          </a:stretch>
        </p:blipFill>
        <p:spPr>
          <a:xfrm>
            <a:off x="17849851" y="10820210"/>
            <a:ext cx="16547234" cy="5839640"/>
          </a:xfrm>
          <a:prstGeom prst="rect">
            <a:avLst/>
          </a:prstGeom>
        </p:spPr>
      </p:pic>
      <p:sp>
        <p:nvSpPr>
          <p:cNvPr id="11" name="Freeform 2">
            <a:extLst>
              <a:ext uri="{FF2B5EF4-FFF2-40B4-BE49-F238E27FC236}">
                <a16:creationId xmlns:a16="http://schemas.microsoft.com/office/drawing/2014/main" id="{03ED21FC-5DAC-2D8D-AFBE-D2B0C0FF28BB}"/>
              </a:ext>
            </a:extLst>
          </p:cNvPr>
          <p:cNvSpPr/>
          <p:nvPr/>
        </p:nvSpPr>
        <p:spPr>
          <a:xfrm>
            <a:off x="11485191" y="1789443"/>
            <a:ext cx="3263820" cy="3263820"/>
          </a:xfrm>
          <a:custGeom>
            <a:avLst/>
            <a:gdLst/>
            <a:ahLst/>
            <a:cxnLst/>
            <a:rect l="l" t="t" r="r" b="b"/>
            <a:pathLst>
              <a:path w="7197090" h="7197090">
                <a:moveTo>
                  <a:pt x="0" y="0"/>
                </a:moveTo>
                <a:lnTo>
                  <a:pt x="7197090" y="0"/>
                </a:lnTo>
                <a:lnTo>
                  <a:pt x="7197090" y="7197090"/>
                </a:lnTo>
                <a:lnTo>
                  <a:pt x="0" y="71970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A39F89DE-A11A-094A-78EF-C67E8EDF8693}"/>
              </a:ext>
            </a:extLst>
          </p:cNvPr>
          <p:cNvSpPr txBox="1"/>
          <p:nvPr/>
        </p:nvSpPr>
        <p:spPr>
          <a:xfrm>
            <a:off x="2572615" y="12091292"/>
            <a:ext cx="14049922" cy="4568558"/>
          </a:xfrm>
          <a:prstGeom prst="rect">
            <a:avLst/>
          </a:prstGeom>
        </p:spPr>
        <p:txBody>
          <a:bodyPr wrap="square" lIns="0" tIns="0" rIns="0" bIns="0" rtlCol="0" anchor="t">
            <a:spAutoFit/>
          </a:bodyPr>
          <a:lstStyle/>
          <a:p>
            <a:pPr marL="685800" indent="-685800">
              <a:lnSpc>
                <a:spcPts val="12319"/>
              </a:lnSpc>
              <a:buFont typeface="Arial" panose="020B0604020202020204" pitchFamily="34" charset="0"/>
              <a:buChar char="•"/>
            </a:pPr>
            <a:r>
              <a:rPr lang="en-US"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FDI – đòn bẩy </a:t>
            </a:r>
          </a:p>
          <a:p>
            <a:pPr marL="685800" indent="-685800">
              <a:lnSpc>
                <a:spcPts val="12319"/>
              </a:lnSpc>
              <a:buFont typeface="Arial" panose="020B0604020202020204" pitchFamily="34" charset="0"/>
              <a:buChar char="•"/>
            </a:pPr>
            <a:r>
              <a:rPr lang="en-US" sz="6000" b="1">
                <a:solidFill>
                  <a:srgbClr val="EFEEEE"/>
                </a:solidFill>
                <a:latin typeface="Saira ExtraCondensed Bold"/>
                <a:ea typeface="Saira ExtraCondensed Bold"/>
                <a:cs typeface="Saira ExtraCondensed Bold"/>
                <a:sym typeface="Saira ExtraCondensed Bold"/>
              </a:rPr>
              <a:t>Tập đoàn toàn cầu = Tiền + Công nghệ + Mô hình</a:t>
            </a:r>
          </a:p>
          <a:p>
            <a:pPr marL="685800" indent="-685800">
              <a:lnSpc>
                <a:spcPts val="12319"/>
              </a:lnSpc>
              <a:buFont typeface="Arial" panose="020B0604020202020204" pitchFamily="34" charset="0"/>
              <a:buChar char="•"/>
            </a:pPr>
            <a:r>
              <a:rPr lang="en-US" sz="6000" b="1">
                <a:solidFill>
                  <a:srgbClr val="EFEEEE"/>
                </a:solidFill>
                <a:latin typeface="Saira ExtraCondensed Bold"/>
                <a:ea typeface="Saira ExtraCondensed Bold"/>
                <a:cs typeface="Saira ExtraCondensed Bold"/>
                <a:sym typeface="Saira ExtraCondensed Bold"/>
              </a:rPr>
              <a:t>Thanh lọc dự án </a:t>
            </a:r>
          </a:p>
        </p:txBody>
      </p:sp>
      <p:sp>
        <p:nvSpPr>
          <p:cNvPr id="3" name="TextBox 2">
            <a:extLst>
              <a:ext uri="{FF2B5EF4-FFF2-40B4-BE49-F238E27FC236}">
                <a16:creationId xmlns:a16="http://schemas.microsoft.com/office/drawing/2014/main" id="{33F49698-D65C-3E54-F6C0-46F005611686}"/>
              </a:ext>
            </a:extLst>
          </p:cNvPr>
          <p:cNvSpPr txBox="1"/>
          <p:nvPr/>
        </p:nvSpPr>
        <p:spPr>
          <a:xfrm>
            <a:off x="-12090964" y="13019634"/>
            <a:ext cx="14049922" cy="2991203"/>
          </a:xfrm>
          <a:prstGeom prst="rect">
            <a:avLst/>
          </a:prstGeom>
        </p:spPr>
        <p:txBody>
          <a:bodyPr wrap="square" lIns="0" tIns="0" rIns="0" bIns="0" rtlCol="0" anchor="t">
            <a:spAutoFit/>
          </a:bodyPr>
          <a:lstStyle/>
          <a:p>
            <a:pPr marL="685800" indent="-685800">
              <a:lnSpc>
                <a:spcPts val="12319"/>
              </a:lnSpc>
              <a:buFont typeface="Arial" panose="020B0604020202020204" pitchFamily="34" charset="0"/>
              <a:buChar char="•"/>
            </a:pPr>
            <a:r>
              <a:rPr lang="en-US"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Ký </a:t>
            </a:r>
            <a:r>
              <a:rPr lang="vi-VN"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18 hiệp định thương mại tự do (FTA)</a:t>
            </a:r>
            <a:endParaRPr lang="en-US"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endParaRPr>
          </a:p>
          <a:p>
            <a:pPr marL="685800" indent="-685800">
              <a:lnSpc>
                <a:spcPts val="12319"/>
              </a:lnSpc>
              <a:buFont typeface="Arial" panose="020B0604020202020204" pitchFamily="34" charset="0"/>
              <a:buChar char="•"/>
            </a:pPr>
            <a:r>
              <a:rPr lang="en-US" sz="6000" b="1">
                <a:solidFill>
                  <a:srgbClr val="EFEEEE"/>
                </a:solidFill>
                <a:latin typeface="Saira ExtraCondensed Bold"/>
                <a:ea typeface="Saira ExtraCondensed Bold"/>
                <a:cs typeface="Saira ExtraCondensed Bold"/>
                <a:sym typeface="Saira ExtraCondensed Bold"/>
              </a:rPr>
              <a:t>M</a:t>
            </a:r>
            <a:r>
              <a:rPr lang="vi-VN" sz="6000" b="1">
                <a:solidFill>
                  <a:srgbClr val="EFEEEE"/>
                </a:solidFill>
                <a:latin typeface="Saira ExtraCondensed Bold"/>
                <a:ea typeface="Saira ExtraCondensed Bold"/>
                <a:cs typeface="Saira ExtraCondensed Bold"/>
                <a:sym typeface="Saira ExtraCondensed Bold"/>
              </a:rPr>
              <a:t>ở rộng thị trường xuất khẩu</a:t>
            </a:r>
            <a:r>
              <a:rPr lang="en-US" sz="6000" b="1">
                <a:solidFill>
                  <a:srgbClr val="EFEEEE"/>
                </a:solidFill>
                <a:latin typeface="Saira ExtraCondensed Bold"/>
                <a:ea typeface="Saira ExtraCondensed Bold"/>
                <a:cs typeface="Saira ExtraCondensed Bold"/>
                <a:sym typeface="Saira ExtraCondensed Bold"/>
              </a:rPr>
              <a:t>, toàn cầu</a:t>
            </a:r>
          </a:p>
        </p:txBody>
      </p:sp>
    </p:spTree>
    <p:extLst>
      <p:ext uri="{BB962C8B-B14F-4D97-AF65-F5344CB8AC3E}">
        <p14:creationId xmlns:p14="http://schemas.microsoft.com/office/powerpoint/2010/main" val="40288831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3470"/>
        </a:solidFill>
        <a:effectLst/>
      </p:bgPr>
    </p:bg>
    <p:spTree>
      <p:nvGrpSpPr>
        <p:cNvPr id="1" name="">
          <a:extLst>
            <a:ext uri="{FF2B5EF4-FFF2-40B4-BE49-F238E27FC236}">
              <a16:creationId xmlns:a16="http://schemas.microsoft.com/office/drawing/2014/main" id="{7C699A7E-67AE-5143-2BB6-504DEAF8E08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0CC1A524-757F-8E8D-B63E-93A41CF1DA89}"/>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2. NGOẠI LỰC</a:t>
            </a:r>
          </a:p>
        </p:txBody>
      </p:sp>
      <p:pic>
        <p:nvPicPr>
          <p:cNvPr id="6146" name="Picture 2" descr="Survey results: Vietnamese enterprises make good use of EVFTA">
            <a:extLst>
              <a:ext uri="{FF2B5EF4-FFF2-40B4-BE49-F238E27FC236}">
                <a16:creationId xmlns:a16="http://schemas.microsoft.com/office/drawing/2014/main" id="{A5288522-2BA0-B1C1-A756-FB3D55ED4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0370" y="3225853"/>
            <a:ext cx="6702453" cy="41761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C9A694D-D98E-3D0B-986E-801CBFB52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0805" y="10624377"/>
            <a:ext cx="66675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A0462E5-25ED-FEE6-BEA6-551445B73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3955" y="3225853"/>
            <a:ext cx="7181200" cy="417614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42B129C-C971-F38E-FCBF-108C50F90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91596" y="10633383"/>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F8FBB2-8D06-8008-060C-DDCC6E976F3D}"/>
              </a:ext>
            </a:extLst>
          </p:cNvPr>
          <p:cNvSpPr txBox="1"/>
          <p:nvPr/>
        </p:nvSpPr>
        <p:spPr>
          <a:xfrm>
            <a:off x="18120245" y="7579540"/>
            <a:ext cx="6928620" cy="1521570"/>
          </a:xfrm>
          <a:prstGeom prst="rect">
            <a:avLst/>
          </a:prstGeom>
        </p:spPr>
        <p:txBody>
          <a:bodyPr wrap="square" lIns="0" tIns="0" rIns="0" bIns="0" rtlCol="0" anchor="t">
            <a:spAutoFit/>
          </a:bodyPr>
          <a:lstStyle/>
          <a:p>
            <a:pPr algn="ctr">
              <a:lnSpc>
                <a:spcPts val="12319"/>
              </a:lnSpc>
            </a:pPr>
            <a:r>
              <a:rPr lang="en-US" sz="8799" b="1">
                <a:solidFill>
                  <a:srgbClr val="EFEEEE"/>
                </a:solidFill>
                <a:latin typeface="Saira ExtraCondensed Bold"/>
                <a:ea typeface="Saira ExtraCondensed Bold"/>
                <a:cs typeface="Saira ExtraCondensed Bold"/>
                <a:sym typeface="Saira ExtraCondensed Bold"/>
              </a:rPr>
              <a:t>Hiệp định CPTPP</a:t>
            </a:r>
          </a:p>
        </p:txBody>
      </p:sp>
      <p:sp>
        <p:nvSpPr>
          <p:cNvPr id="8" name="TextBox 7">
            <a:extLst>
              <a:ext uri="{FF2B5EF4-FFF2-40B4-BE49-F238E27FC236}">
                <a16:creationId xmlns:a16="http://schemas.microsoft.com/office/drawing/2014/main" id="{392B5872-0EE6-AA80-8EB8-BBDA613996C2}"/>
              </a:ext>
            </a:extLst>
          </p:cNvPr>
          <p:cNvSpPr txBox="1"/>
          <p:nvPr/>
        </p:nvSpPr>
        <p:spPr>
          <a:xfrm>
            <a:off x="27537286" y="7579540"/>
            <a:ext cx="6928620" cy="1521570"/>
          </a:xfrm>
          <a:prstGeom prst="rect">
            <a:avLst/>
          </a:prstGeom>
        </p:spPr>
        <p:txBody>
          <a:bodyPr wrap="square" lIns="0" tIns="0" rIns="0" bIns="0" rtlCol="0" anchor="t">
            <a:spAutoFit/>
          </a:bodyPr>
          <a:lstStyle/>
          <a:p>
            <a:pPr algn="ctr">
              <a:lnSpc>
                <a:spcPts val="12319"/>
              </a:lnSpc>
            </a:pPr>
            <a:r>
              <a:rPr lang="en-US" sz="8799" b="1">
                <a:solidFill>
                  <a:srgbClr val="EFEEEE"/>
                </a:solidFill>
                <a:latin typeface="Saira ExtraCondensed Bold"/>
                <a:ea typeface="Saira ExtraCondensed Bold"/>
                <a:cs typeface="Saira ExtraCondensed Bold"/>
                <a:sym typeface="Saira ExtraCondensed Bold"/>
              </a:rPr>
              <a:t>Hiệp định EVFTA</a:t>
            </a:r>
          </a:p>
        </p:txBody>
      </p:sp>
      <p:sp>
        <p:nvSpPr>
          <p:cNvPr id="9" name="TextBox 8">
            <a:extLst>
              <a:ext uri="{FF2B5EF4-FFF2-40B4-BE49-F238E27FC236}">
                <a16:creationId xmlns:a16="http://schemas.microsoft.com/office/drawing/2014/main" id="{A8DF7A7E-1A05-D8B7-63D5-2C44FB9D023D}"/>
              </a:ext>
            </a:extLst>
          </p:cNvPr>
          <p:cNvSpPr txBox="1"/>
          <p:nvPr/>
        </p:nvSpPr>
        <p:spPr>
          <a:xfrm>
            <a:off x="18120245" y="15250052"/>
            <a:ext cx="6928620" cy="1521570"/>
          </a:xfrm>
          <a:prstGeom prst="rect">
            <a:avLst/>
          </a:prstGeom>
        </p:spPr>
        <p:txBody>
          <a:bodyPr wrap="square" lIns="0" tIns="0" rIns="0" bIns="0" rtlCol="0" anchor="t">
            <a:spAutoFit/>
          </a:bodyPr>
          <a:lstStyle/>
          <a:p>
            <a:pPr algn="ctr">
              <a:lnSpc>
                <a:spcPts val="12319"/>
              </a:lnSpc>
            </a:pPr>
            <a:r>
              <a:rPr lang="en-US" sz="8799" b="1">
                <a:solidFill>
                  <a:srgbClr val="EFEEEE"/>
                </a:solidFill>
                <a:latin typeface="Saira ExtraCondensed Bold"/>
                <a:ea typeface="Saira ExtraCondensed Bold"/>
                <a:cs typeface="Saira ExtraCondensed Bold"/>
                <a:sym typeface="Saira ExtraCondensed Bold"/>
              </a:rPr>
              <a:t>Hiệp định RCEP</a:t>
            </a:r>
          </a:p>
        </p:txBody>
      </p:sp>
      <p:sp>
        <p:nvSpPr>
          <p:cNvPr id="10" name="TextBox 9">
            <a:extLst>
              <a:ext uri="{FF2B5EF4-FFF2-40B4-BE49-F238E27FC236}">
                <a16:creationId xmlns:a16="http://schemas.microsoft.com/office/drawing/2014/main" id="{CDC92BFD-F127-81B5-2369-095264A9A824}"/>
              </a:ext>
            </a:extLst>
          </p:cNvPr>
          <p:cNvSpPr txBox="1"/>
          <p:nvPr/>
        </p:nvSpPr>
        <p:spPr>
          <a:xfrm>
            <a:off x="27537286" y="15162173"/>
            <a:ext cx="6928620" cy="1521570"/>
          </a:xfrm>
          <a:prstGeom prst="rect">
            <a:avLst/>
          </a:prstGeom>
        </p:spPr>
        <p:txBody>
          <a:bodyPr wrap="square" lIns="0" tIns="0" rIns="0" bIns="0" rtlCol="0" anchor="t">
            <a:spAutoFit/>
          </a:bodyPr>
          <a:lstStyle/>
          <a:p>
            <a:pPr algn="ctr">
              <a:lnSpc>
                <a:spcPts val="12319"/>
              </a:lnSpc>
            </a:pPr>
            <a:r>
              <a:rPr lang="en-US" sz="8799" b="1">
                <a:solidFill>
                  <a:srgbClr val="EFEEEE"/>
                </a:solidFill>
                <a:latin typeface="Saira ExtraCondensed Bold"/>
                <a:ea typeface="Saira ExtraCondensed Bold"/>
                <a:cs typeface="Saira ExtraCondensed Bold"/>
                <a:sym typeface="Saira ExtraCondensed Bold"/>
              </a:rPr>
              <a:t>Hiệp định UKVFTA</a:t>
            </a:r>
          </a:p>
        </p:txBody>
      </p:sp>
      <p:sp>
        <p:nvSpPr>
          <p:cNvPr id="6" name="TextBox 5">
            <a:extLst>
              <a:ext uri="{FF2B5EF4-FFF2-40B4-BE49-F238E27FC236}">
                <a16:creationId xmlns:a16="http://schemas.microsoft.com/office/drawing/2014/main" id="{35D31ED1-928D-FB8A-E3BB-2D4866D5228D}"/>
              </a:ext>
            </a:extLst>
          </p:cNvPr>
          <p:cNvSpPr txBox="1"/>
          <p:nvPr/>
        </p:nvSpPr>
        <p:spPr>
          <a:xfrm>
            <a:off x="-3483522" y="5643810"/>
            <a:ext cx="19562379" cy="5628464"/>
          </a:xfrm>
          <a:prstGeom prst="rect">
            <a:avLst/>
          </a:prstGeom>
        </p:spPr>
        <p:txBody>
          <a:bodyPr wrap="square" lIns="0" tIns="0" rIns="0" bIns="0" rtlCol="0" anchor="t">
            <a:spAutoFit/>
          </a:bodyPr>
          <a:lstStyle/>
          <a:p>
            <a:pPr algn="r">
              <a:lnSpc>
                <a:spcPts val="15000"/>
              </a:lnSpc>
            </a:pPr>
            <a:r>
              <a:rPr lang="en-US" sz="8799" b="1" err="1">
                <a:solidFill>
                  <a:srgbClr val="EFEEEE">
                    <a:alpha val="50000"/>
                  </a:srgbClr>
                </a:solidFill>
                <a:latin typeface="Saira ExtraCondensed Bold"/>
                <a:ea typeface="Saira ExtraCondensed Bold"/>
                <a:cs typeface="Saira ExtraCondensed Bold"/>
                <a:sym typeface="Saira ExtraCondensed Bold"/>
              </a:rPr>
              <a:t>Đầu</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tư</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trực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tiếp</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nước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ngoài</a:t>
            </a:r>
            <a:endParaRPr lang="en-US" sz="8799" b="1">
              <a:solidFill>
                <a:srgbClr val="EFEEEE">
                  <a:alpha val="50000"/>
                </a:srgbClr>
              </a:solidFill>
              <a:latin typeface="Saira ExtraCondensed Bold"/>
              <a:ea typeface="Saira ExtraCondensed Bold"/>
              <a:cs typeface="Saira ExtraCondensed Bold"/>
              <a:sym typeface="Saira ExtraCondensed Bold"/>
            </a:endParaRPr>
          </a:p>
          <a:p>
            <a:pPr algn="r">
              <a:lnSpc>
                <a:spcPts val="15000"/>
              </a:lnSpc>
            </a:pP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Hội</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nhập</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kinh</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tế</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quốc</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tế</a:t>
            </a:r>
            <a:endPar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endParaRPr>
          </a:p>
          <a:p>
            <a:pPr algn="r">
              <a:lnSpc>
                <a:spcPts val="15000"/>
              </a:lnSpc>
            </a:pPr>
            <a:r>
              <a:rPr lang="en-US" sz="8799" b="1" err="1">
                <a:solidFill>
                  <a:srgbClr val="EFEEEE">
                    <a:alpha val="50000"/>
                  </a:srgbClr>
                </a:solidFill>
                <a:latin typeface="Saira ExtraCondensed Bold"/>
                <a:ea typeface="Saira ExtraCondensed Bold"/>
                <a:cs typeface="Saira ExtraCondensed Bold"/>
                <a:sym typeface="Saira ExtraCondensed Bold"/>
              </a:rPr>
              <a:t>Hợp</a:t>
            </a:r>
            <a:r>
              <a:rPr lang="en-US" sz="8799" b="1">
                <a:solidFill>
                  <a:srgbClr val="EFEEEE">
                    <a:alpha val="50000"/>
                  </a:srgbClr>
                </a:solidFill>
                <a:latin typeface="Saira ExtraCondensed Bold"/>
                <a:ea typeface="Saira ExtraCondensed Bold"/>
                <a:cs typeface="Saira ExtraCondensed Bold"/>
                <a:sym typeface="Saira ExtraCondensed Bold"/>
              </a:rPr>
              <a:t> tác </a:t>
            </a:r>
            <a:r>
              <a:rPr lang="en-US" sz="8799" b="1" err="1">
                <a:solidFill>
                  <a:srgbClr val="EFEEEE">
                    <a:alpha val="50000"/>
                  </a:srgbClr>
                </a:solidFill>
                <a:latin typeface="Saira ExtraCondensed Bold"/>
                <a:ea typeface="Saira ExtraCondensed Bold"/>
                <a:cs typeface="Saira ExtraCondensed Bold"/>
                <a:sym typeface="Saira ExtraCondensed Bold"/>
              </a:rPr>
              <a:t>quốc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tế</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về</a:t>
            </a:r>
            <a:r>
              <a:rPr lang="en-US" sz="8799" b="1">
                <a:solidFill>
                  <a:srgbClr val="EFEEEE">
                    <a:alpha val="50000"/>
                  </a:srgbClr>
                </a:solidFill>
                <a:latin typeface="Saira ExtraCondensed Bold"/>
                <a:ea typeface="Saira ExtraCondensed Bold"/>
                <a:cs typeface="Saira ExtraCondensed Bold"/>
                <a:sym typeface="Saira ExtraCondensed Bold"/>
              </a:rPr>
              <a:t> khoa </a:t>
            </a:r>
            <a:r>
              <a:rPr lang="en-US" sz="8799" b="1" err="1">
                <a:solidFill>
                  <a:srgbClr val="EFEEEE">
                    <a:alpha val="50000"/>
                  </a:srgbClr>
                </a:solidFill>
                <a:latin typeface="Saira ExtraCondensed Bold"/>
                <a:ea typeface="Saira ExtraCondensed Bold"/>
                <a:cs typeface="Saira ExtraCondensed Bold"/>
                <a:sym typeface="Saira ExtraCondensed Bold"/>
              </a:rPr>
              <a:t>học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và</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giáo</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dục</a:t>
            </a:r>
            <a:endParaRPr lang="en-US" sz="8799" b="1">
              <a:solidFill>
                <a:srgbClr val="EFEEEE">
                  <a:alpha val="50000"/>
                </a:srgbClr>
              </a:solidFill>
              <a:latin typeface="Saira ExtraCondensed Bold"/>
              <a:ea typeface="Saira ExtraCondensed Bold"/>
              <a:cs typeface="Saira ExtraCondensed Bold"/>
              <a:sym typeface="Saira ExtraCondensed Bold"/>
            </a:endParaRPr>
          </a:p>
        </p:txBody>
      </p:sp>
      <p:sp>
        <p:nvSpPr>
          <p:cNvPr id="2" name="Freeform 3">
            <a:extLst>
              <a:ext uri="{FF2B5EF4-FFF2-40B4-BE49-F238E27FC236}">
                <a16:creationId xmlns:a16="http://schemas.microsoft.com/office/drawing/2014/main" id="{A63BC060-B0D2-BDC3-547B-78E79618E35B}"/>
              </a:ext>
            </a:extLst>
          </p:cNvPr>
          <p:cNvSpPr/>
          <p:nvPr/>
        </p:nvSpPr>
        <p:spPr>
          <a:xfrm>
            <a:off x="11758082" y="1985063"/>
            <a:ext cx="2872580" cy="2872580"/>
          </a:xfrm>
          <a:custGeom>
            <a:avLst/>
            <a:gdLst/>
            <a:ahLst/>
            <a:cxnLst/>
            <a:rect l="l" t="t" r="r" b="b"/>
            <a:pathLst>
              <a:path w="7197090" h="7197090">
                <a:moveTo>
                  <a:pt x="0" y="0"/>
                </a:moveTo>
                <a:lnTo>
                  <a:pt x="7197090" y="0"/>
                </a:lnTo>
                <a:lnTo>
                  <a:pt x="7197090" y="7197090"/>
                </a:lnTo>
                <a:lnTo>
                  <a:pt x="0" y="7197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FF7EDBBE-5DC4-FE44-6E18-B3850D1C06FD}"/>
              </a:ext>
            </a:extLst>
          </p:cNvPr>
          <p:cNvSpPr txBox="1"/>
          <p:nvPr/>
        </p:nvSpPr>
        <p:spPr>
          <a:xfrm>
            <a:off x="2826113" y="12776508"/>
            <a:ext cx="14049922" cy="2991203"/>
          </a:xfrm>
          <a:prstGeom prst="rect">
            <a:avLst/>
          </a:prstGeom>
        </p:spPr>
        <p:txBody>
          <a:bodyPr wrap="square" lIns="0" tIns="0" rIns="0" bIns="0" rtlCol="0" anchor="t">
            <a:spAutoFit/>
          </a:bodyPr>
          <a:lstStyle/>
          <a:p>
            <a:pPr marL="685800" indent="-685800">
              <a:lnSpc>
                <a:spcPts val="12319"/>
              </a:lnSpc>
              <a:buFont typeface="Arial" panose="020B0604020202020204" pitchFamily="34" charset="0"/>
              <a:buChar char="•"/>
            </a:pPr>
            <a:r>
              <a:rPr lang="en-US"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Ký </a:t>
            </a:r>
            <a:r>
              <a:rPr lang="vi-VN"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18 hiệp định thương mại tự do (FTA)</a:t>
            </a:r>
            <a:endParaRPr lang="en-US"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endParaRPr>
          </a:p>
          <a:p>
            <a:pPr marL="685800" indent="-685800">
              <a:lnSpc>
                <a:spcPts val="12319"/>
              </a:lnSpc>
              <a:buFont typeface="Arial" panose="020B0604020202020204" pitchFamily="34" charset="0"/>
              <a:buChar char="•"/>
            </a:pPr>
            <a:r>
              <a:rPr lang="en-US" sz="6000" b="1">
                <a:solidFill>
                  <a:srgbClr val="EFEEEE"/>
                </a:solidFill>
                <a:latin typeface="Saira ExtraCondensed Bold"/>
                <a:ea typeface="Saira ExtraCondensed Bold"/>
                <a:cs typeface="Saira ExtraCondensed Bold"/>
                <a:sym typeface="Saira ExtraCondensed Bold"/>
              </a:rPr>
              <a:t>M</a:t>
            </a:r>
            <a:r>
              <a:rPr lang="vi-VN" sz="6000" b="1">
                <a:solidFill>
                  <a:srgbClr val="EFEEEE"/>
                </a:solidFill>
                <a:latin typeface="Saira ExtraCondensed Bold"/>
                <a:ea typeface="Saira ExtraCondensed Bold"/>
                <a:cs typeface="Saira ExtraCondensed Bold"/>
                <a:sym typeface="Saira ExtraCondensed Bold"/>
              </a:rPr>
              <a:t>ở rộng thị trường xuất khẩu</a:t>
            </a:r>
            <a:r>
              <a:rPr lang="en-US" sz="6000" b="1">
                <a:solidFill>
                  <a:srgbClr val="EFEEEE"/>
                </a:solidFill>
                <a:latin typeface="Saira ExtraCondensed Bold"/>
                <a:ea typeface="Saira ExtraCondensed Bold"/>
                <a:cs typeface="Saira ExtraCondensed Bold"/>
                <a:sym typeface="Saira ExtraCondensed Bold"/>
              </a:rPr>
              <a:t>, toàn cầu</a:t>
            </a:r>
          </a:p>
        </p:txBody>
      </p:sp>
      <p:sp>
        <p:nvSpPr>
          <p:cNvPr id="7" name="TextBox 6">
            <a:extLst>
              <a:ext uri="{FF2B5EF4-FFF2-40B4-BE49-F238E27FC236}">
                <a16:creationId xmlns:a16="http://schemas.microsoft.com/office/drawing/2014/main" id="{2350D517-EA30-62F7-5DD9-5F4DF8B83189}"/>
              </a:ext>
            </a:extLst>
          </p:cNvPr>
          <p:cNvSpPr txBox="1"/>
          <p:nvPr/>
        </p:nvSpPr>
        <p:spPr>
          <a:xfrm>
            <a:off x="-12857018" y="13424031"/>
            <a:ext cx="14049922" cy="2991203"/>
          </a:xfrm>
          <a:prstGeom prst="rect">
            <a:avLst/>
          </a:prstGeom>
        </p:spPr>
        <p:txBody>
          <a:bodyPr wrap="square" lIns="0" tIns="0" rIns="0" bIns="0" rtlCol="0" anchor="t">
            <a:spAutoFit/>
          </a:bodyPr>
          <a:lstStyle/>
          <a:p>
            <a:pPr marL="685800" indent="-685800">
              <a:lnSpc>
                <a:spcPts val="12319"/>
              </a:lnSpc>
              <a:buFont typeface="Arial" panose="020B0604020202020204" pitchFamily="34" charset="0"/>
              <a:buChar char="•"/>
            </a:pPr>
            <a:r>
              <a:rPr lang="en-US"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M</a:t>
            </a:r>
            <a:r>
              <a:rPr lang="vi-VN"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ô hình đại học kết hợp nước ngoà</a:t>
            </a:r>
            <a:r>
              <a:rPr lang="en-US" sz="6000" b="1">
                <a:solidFill>
                  <a:srgbClr val="EFEEEE"/>
                </a:solidFill>
                <a:latin typeface="Saira ExtraCondensed Bold"/>
                <a:ea typeface="Saira ExtraCondensed Bold"/>
                <a:cs typeface="Saira ExtraCondensed Bold"/>
                <a:sym typeface="Saira ExtraCondensed Bold"/>
              </a:rPr>
              <a:t>i</a:t>
            </a:r>
          </a:p>
          <a:p>
            <a:pPr marL="685800" indent="-685800">
              <a:lnSpc>
                <a:spcPts val="12319"/>
              </a:lnSpc>
              <a:buFont typeface="Arial" panose="020B0604020202020204" pitchFamily="34" charset="0"/>
              <a:buChar char="•"/>
            </a:pPr>
            <a:r>
              <a:rPr lang="en-US" sz="6000" b="1">
                <a:solidFill>
                  <a:srgbClr val="EFEEEE"/>
                </a:solidFill>
                <a:latin typeface="Saira ExtraCondensed Bold"/>
                <a:ea typeface="Saira ExtraCondensed Bold"/>
                <a:cs typeface="Saira ExtraCondensed Bold"/>
                <a:sym typeface="Saira ExtraCondensed Bold"/>
              </a:rPr>
              <a:t>C</a:t>
            </a:r>
            <a:r>
              <a:rPr lang="vi-VN" sz="6000" b="1">
                <a:solidFill>
                  <a:srgbClr val="EFEEEE"/>
                </a:solidFill>
                <a:latin typeface="Saira ExtraCondensed Bold"/>
                <a:ea typeface="Saira ExtraCondensed Bold"/>
                <a:cs typeface="Saira ExtraCondensed Bold"/>
                <a:sym typeface="Saira ExtraCondensed Bold"/>
              </a:rPr>
              <a:t>hương trình R&amp;D</a:t>
            </a:r>
            <a:endParaRPr lang="en-US" sz="6000" b="1">
              <a:solidFill>
                <a:srgbClr val="EFEEEE"/>
              </a:solidFill>
              <a:latin typeface="Saira ExtraCondensed Bold"/>
              <a:ea typeface="Saira ExtraCondensed Bold"/>
              <a:cs typeface="Saira ExtraCondensed Bold"/>
              <a:sym typeface="Saira ExtraCondensed Bold"/>
            </a:endParaRPr>
          </a:p>
        </p:txBody>
      </p:sp>
    </p:spTree>
    <p:extLst>
      <p:ext uri="{BB962C8B-B14F-4D97-AF65-F5344CB8AC3E}">
        <p14:creationId xmlns:p14="http://schemas.microsoft.com/office/powerpoint/2010/main" val="145286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750"/>
                                        <p:tgtEl>
                                          <p:spTgt spid="6150"/>
                                        </p:tgtEl>
                                      </p:cBhvr>
                                    </p:animEffect>
                                    <p:anim calcmode="lin" valueType="num">
                                      <p:cBhvr>
                                        <p:cTn id="8" dur="750" fill="hold"/>
                                        <p:tgtEl>
                                          <p:spTgt spid="6150"/>
                                        </p:tgtEl>
                                        <p:attrNameLst>
                                          <p:attrName>ppt_x</p:attrName>
                                        </p:attrNameLst>
                                      </p:cBhvr>
                                      <p:tavLst>
                                        <p:tav tm="0">
                                          <p:val>
                                            <p:strVal val="#ppt_x"/>
                                          </p:val>
                                        </p:tav>
                                        <p:tav tm="100000">
                                          <p:val>
                                            <p:strVal val="#ppt_x"/>
                                          </p:val>
                                        </p:tav>
                                      </p:tavLst>
                                    </p:anim>
                                    <p:anim calcmode="lin" valueType="num">
                                      <p:cBhvr>
                                        <p:cTn id="9" dur="750" fill="hold"/>
                                        <p:tgtEl>
                                          <p:spTgt spid="61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750"/>
                                        <p:tgtEl>
                                          <p:spTgt spid="6146"/>
                                        </p:tgtEl>
                                      </p:cBhvr>
                                    </p:animEffect>
                                    <p:anim calcmode="lin" valueType="num">
                                      <p:cBhvr>
                                        <p:cTn id="19" dur="750" fill="hold"/>
                                        <p:tgtEl>
                                          <p:spTgt spid="6146"/>
                                        </p:tgtEl>
                                        <p:attrNameLst>
                                          <p:attrName>ppt_x</p:attrName>
                                        </p:attrNameLst>
                                      </p:cBhvr>
                                      <p:tavLst>
                                        <p:tav tm="0">
                                          <p:val>
                                            <p:strVal val="#ppt_x"/>
                                          </p:val>
                                        </p:tav>
                                        <p:tav tm="100000">
                                          <p:val>
                                            <p:strVal val="#ppt_x"/>
                                          </p:val>
                                        </p:tav>
                                      </p:tavLst>
                                    </p:anim>
                                    <p:anim calcmode="lin" valueType="num">
                                      <p:cBhvr>
                                        <p:cTn id="20" dur="750" fill="hold"/>
                                        <p:tgtEl>
                                          <p:spTgt spid="614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anim calcmode="lin" valueType="num">
                                      <p:cBhvr>
                                        <p:cTn id="24" dur="750" fill="hold"/>
                                        <p:tgtEl>
                                          <p:spTgt spid="8"/>
                                        </p:tgtEl>
                                        <p:attrNameLst>
                                          <p:attrName>ppt_x</p:attrName>
                                        </p:attrNameLst>
                                      </p:cBhvr>
                                      <p:tavLst>
                                        <p:tav tm="0">
                                          <p:val>
                                            <p:strVal val="#ppt_x"/>
                                          </p:val>
                                        </p:tav>
                                        <p:tav tm="100000">
                                          <p:val>
                                            <p:strVal val="#ppt_x"/>
                                          </p:val>
                                        </p:tav>
                                      </p:tavLst>
                                    </p:anim>
                                    <p:anim calcmode="lin" valueType="num">
                                      <p:cBhvr>
                                        <p:cTn id="25" dur="75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6148"/>
                                        </p:tgtEl>
                                        <p:attrNameLst>
                                          <p:attrName>style.visibility</p:attrName>
                                        </p:attrNameLst>
                                      </p:cBhvr>
                                      <p:to>
                                        <p:strVal val="visible"/>
                                      </p:to>
                                    </p:set>
                                    <p:animEffect transition="in" filter="fade">
                                      <p:cBhvr>
                                        <p:cTn id="29" dur="750"/>
                                        <p:tgtEl>
                                          <p:spTgt spid="6148"/>
                                        </p:tgtEl>
                                      </p:cBhvr>
                                    </p:animEffect>
                                    <p:anim calcmode="lin" valueType="num">
                                      <p:cBhvr>
                                        <p:cTn id="30" dur="750" fill="hold"/>
                                        <p:tgtEl>
                                          <p:spTgt spid="6148"/>
                                        </p:tgtEl>
                                        <p:attrNameLst>
                                          <p:attrName>ppt_x</p:attrName>
                                        </p:attrNameLst>
                                      </p:cBhvr>
                                      <p:tavLst>
                                        <p:tav tm="0">
                                          <p:val>
                                            <p:strVal val="#ppt_x"/>
                                          </p:val>
                                        </p:tav>
                                        <p:tav tm="100000">
                                          <p:val>
                                            <p:strVal val="#ppt_x"/>
                                          </p:val>
                                        </p:tav>
                                      </p:tavLst>
                                    </p:anim>
                                    <p:anim calcmode="lin" valueType="num">
                                      <p:cBhvr>
                                        <p:cTn id="31" dur="750" fill="hold"/>
                                        <p:tgtEl>
                                          <p:spTgt spid="614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750"/>
                                        <p:tgtEl>
                                          <p:spTgt spid="9"/>
                                        </p:tgtEl>
                                      </p:cBhvr>
                                    </p:animEffect>
                                    <p:anim calcmode="lin" valueType="num">
                                      <p:cBhvr>
                                        <p:cTn id="35" dur="750" fill="hold"/>
                                        <p:tgtEl>
                                          <p:spTgt spid="9"/>
                                        </p:tgtEl>
                                        <p:attrNameLst>
                                          <p:attrName>ppt_x</p:attrName>
                                        </p:attrNameLst>
                                      </p:cBhvr>
                                      <p:tavLst>
                                        <p:tav tm="0">
                                          <p:val>
                                            <p:strVal val="#ppt_x"/>
                                          </p:val>
                                        </p:tav>
                                        <p:tav tm="100000">
                                          <p:val>
                                            <p:strVal val="#ppt_x"/>
                                          </p:val>
                                        </p:tav>
                                      </p:tavLst>
                                    </p:anim>
                                    <p:anim calcmode="lin" valueType="num">
                                      <p:cBhvr>
                                        <p:cTn id="36" dur="75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6152"/>
                                        </p:tgtEl>
                                        <p:attrNameLst>
                                          <p:attrName>style.visibility</p:attrName>
                                        </p:attrNameLst>
                                      </p:cBhvr>
                                      <p:to>
                                        <p:strVal val="visible"/>
                                      </p:to>
                                    </p:set>
                                    <p:animEffect transition="in" filter="fade">
                                      <p:cBhvr>
                                        <p:cTn id="40" dur="750"/>
                                        <p:tgtEl>
                                          <p:spTgt spid="6152"/>
                                        </p:tgtEl>
                                      </p:cBhvr>
                                    </p:animEffect>
                                    <p:anim calcmode="lin" valueType="num">
                                      <p:cBhvr>
                                        <p:cTn id="41" dur="750" fill="hold"/>
                                        <p:tgtEl>
                                          <p:spTgt spid="6152"/>
                                        </p:tgtEl>
                                        <p:attrNameLst>
                                          <p:attrName>ppt_x</p:attrName>
                                        </p:attrNameLst>
                                      </p:cBhvr>
                                      <p:tavLst>
                                        <p:tav tm="0">
                                          <p:val>
                                            <p:strVal val="#ppt_x"/>
                                          </p:val>
                                        </p:tav>
                                        <p:tav tm="100000">
                                          <p:val>
                                            <p:strVal val="#ppt_x"/>
                                          </p:val>
                                        </p:tav>
                                      </p:tavLst>
                                    </p:anim>
                                    <p:anim calcmode="lin" valueType="num">
                                      <p:cBhvr>
                                        <p:cTn id="42" dur="750" fill="hold"/>
                                        <p:tgtEl>
                                          <p:spTgt spid="615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ppt_x</p:attrName>
                                        </p:attrNameLst>
                                      </p:cBhvr>
                                      <p:tavLst>
                                        <p:tav tm="0">
                                          <p:val>
                                            <p:strVal val="#ppt_x"/>
                                          </p:val>
                                        </p:tav>
                                        <p:tav tm="100000">
                                          <p:val>
                                            <p:strVal val="#ppt_x"/>
                                          </p:val>
                                        </p:tav>
                                      </p:tavLst>
                                    </p:anim>
                                    <p:anim calcmode="lin" valueType="num">
                                      <p:cBhvr>
                                        <p:cTn id="47"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13470"/>
        </a:solidFill>
        <a:effectLst/>
      </p:bgPr>
    </p:bg>
    <p:spTree>
      <p:nvGrpSpPr>
        <p:cNvPr id="1" name="">
          <a:extLst>
            <a:ext uri="{FF2B5EF4-FFF2-40B4-BE49-F238E27FC236}">
              <a16:creationId xmlns:a16="http://schemas.microsoft.com/office/drawing/2014/main" id="{870159D2-F5B9-F82F-6FD1-C045A544A47D}"/>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7CDCDCDB-2DE2-16F2-361E-96131ECDA93E}"/>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2. NGOẠI LỰC</a:t>
            </a:r>
          </a:p>
        </p:txBody>
      </p:sp>
      <p:pic>
        <p:nvPicPr>
          <p:cNvPr id="7170" name="!!anh1">
            <a:extLst>
              <a:ext uri="{FF2B5EF4-FFF2-40B4-BE49-F238E27FC236}">
                <a16:creationId xmlns:a16="http://schemas.microsoft.com/office/drawing/2014/main" id="{E1A322D5-BE9E-4283-BB4C-3BB3CB4AF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243" y="1530430"/>
            <a:ext cx="10248858" cy="6834370"/>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BAE4734-F682-5067-03D2-7C927DFF0F2C}"/>
              </a:ext>
            </a:extLst>
          </p:cNvPr>
          <p:cNvSpPr txBox="1"/>
          <p:nvPr/>
        </p:nvSpPr>
        <p:spPr>
          <a:xfrm>
            <a:off x="29511670" y="2177626"/>
            <a:ext cx="5932678" cy="5078313"/>
          </a:xfrm>
          <a:prstGeom prst="rect">
            <a:avLst/>
          </a:prstGeom>
        </p:spPr>
        <p:txBody>
          <a:bodyPr wrap="square" lIns="0" tIns="0" rIns="0" bIns="0" rtlCol="0" anchor="t">
            <a:spAutoFit/>
          </a:bodyPr>
          <a:lstStyle/>
          <a:p>
            <a:r>
              <a:rPr lang="en-US" sz="6600" err="1">
                <a:solidFill>
                  <a:srgbClr val="EFEEEE"/>
                </a:solidFill>
                <a:latin typeface="Saira ExtraCondensed Bold"/>
                <a:ea typeface="Saira ExtraCondensed Bold"/>
                <a:cs typeface="Saira ExtraCondensed Bold"/>
                <a:sym typeface="Saira ExtraCondensed Bold"/>
              </a:rPr>
              <a:t>Hợp</a:t>
            </a:r>
            <a:r>
              <a:rPr lang="en-US" sz="6600">
                <a:solidFill>
                  <a:srgbClr val="EFEEEE"/>
                </a:solidFill>
                <a:latin typeface="Saira ExtraCondensed Bold"/>
                <a:ea typeface="Saira ExtraCondensed Bold"/>
                <a:cs typeface="Saira ExtraCondensed Bold"/>
                <a:sym typeface="Saira ExtraCondensed Bold"/>
              </a:rPr>
              <a:t> tác </a:t>
            </a:r>
            <a:r>
              <a:rPr lang="en-US" sz="6600" err="1">
                <a:solidFill>
                  <a:srgbClr val="EFEEEE"/>
                </a:solidFill>
                <a:latin typeface="Saira ExtraCondensed Bold"/>
                <a:ea typeface="Saira ExtraCondensed Bold"/>
                <a:cs typeface="Saira ExtraCondensed Bold"/>
                <a:sym typeface="Saira ExtraCondensed Bold"/>
              </a:rPr>
              <a:t>với</a:t>
            </a:r>
            <a:r>
              <a:rPr lang="en-US" sz="6600">
                <a:solidFill>
                  <a:srgbClr val="EFEEEE"/>
                </a:solidFill>
                <a:latin typeface="Saira ExtraCondensed Bold"/>
                <a:ea typeface="Saira ExtraCondensed Bold"/>
                <a:cs typeface="Saira ExtraCondensed Bold"/>
                <a:sym typeface="Saira ExtraCondensed Bold"/>
              </a:rPr>
              <a:t> NVIDIA </a:t>
            </a:r>
            <a:r>
              <a:rPr lang="en-US" sz="6600" err="1">
                <a:solidFill>
                  <a:srgbClr val="EFEEEE"/>
                </a:solidFill>
                <a:latin typeface="Saira ExtraCondensed Bold"/>
                <a:ea typeface="Saira ExtraCondensed Bold"/>
                <a:cs typeface="Saira ExtraCondensed Bold"/>
                <a:sym typeface="Saira ExtraCondensed Bold"/>
              </a:rPr>
              <a:t>thành</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lập</a:t>
            </a:r>
            <a:r>
              <a:rPr lang="en-US" sz="6600">
                <a:solidFill>
                  <a:srgbClr val="EFEEEE"/>
                </a:solidFill>
                <a:latin typeface="Saira ExtraCondensed Bold"/>
                <a:ea typeface="Saira ExtraCondensed Bold"/>
                <a:cs typeface="Saira ExtraCondensed Bold"/>
                <a:sym typeface="Saira ExtraCondensed Bold"/>
              </a:rPr>
              <a:t> Trung </a:t>
            </a:r>
            <a:r>
              <a:rPr lang="en-US" sz="6600" err="1">
                <a:solidFill>
                  <a:srgbClr val="EFEEEE"/>
                </a:solidFill>
                <a:latin typeface="Saira ExtraCondensed Bold"/>
                <a:ea typeface="Saira ExtraCondensed Bold"/>
                <a:cs typeface="Saira ExtraCondensed Bold"/>
                <a:sym typeface="Saira ExtraCondensed Bold"/>
              </a:rPr>
              <a:t>tâm</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Nghiên</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cứu</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và</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Phát</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triển</a:t>
            </a:r>
            <a:r>
              <a:rPr lang="en-US" sz="6600">
                <a:solidFill>
                  <a:srgbClr val="EFEEEE"/>
                </a:solidFill>
                <a:latin typeface="Saira ExtraCondensed Bold"/>
                <a:ea typeface="Saira ExtraCondensed Bold"/>
                <a:cs typeface="Saira ExtraCondensed Bold"/>
                <a:sym typeface="Saira ExtraCondensed Bold"/>
              </a:rPr>
              <a:t> Trí </a:t>
            </a:r>
            <a:r>
              <a:rPr lang="en-US" sz="6600" err="1">
                <a:solidFill>
                  <a:srgbClr val="EFEEEE"/>
                </a:solidFill>
                <a:latin typeface="Saira ExtraCondensed Bold"/>
                <a:ea typeface="Saira ExtraCondensed Bold"/>
                <a:cs typeface="Saira ExtraCondensed Bold"/>
                <a:sym typeface="Saira ExtraCondensed Bold"/>
              </a:rPr>
              <a:t>tuệ</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nhân</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tạo</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và</a:t>
            </a:r>
            <a:r>
              <a:rPr lang="en-US" sz="6600">
                <a:solidFill>
                  <a:srgbClr val="EFEEEE"/>
                </a:solidFill>
                <a:latin typeface="Saira ExtraCondensed Bold"/>
                <a:ea typeface="Saira ExtraCondensed Bold"/>
                <a:cs typeface="Saira ExtraCondensed Bold"/>
                <a:sym typeface="Saira ExtraCondensed Bold"/>
              </a:rPr>
              <a:t> Trung </a:t>
            </a:r>
            <a:r>
              <a:rPr lang="en-US" sz="6600" err="1">
                <a:solidFill>
                  <a:srgbClr val="EFEEEE"/>
                </a:solidFill>
                <a:latin typeface="Saira ExtraCondensed Bold"/>
                <a:ea typeface="Saira ExtraCondensed Bold"/>
                <a:cs typeface="Saira ExtraCondensed Bold"/>
                <a:sym typeface="Saira ExtraCondensed Bold"/>
              </a:rPr>
              <a:t>tâm</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Dữ</a:t>
            </a:r>
            <a:r>
              <a:rPr lang="en-US" sz="6600">
                <a:solidFill>
                  <a:srgbClr val="EFEEEE"/>
                </a:solidFill>
                <a:latin typeface="Saira ExtraCondensed Bold"/>
                <a:ea typeface="Saira ExtraCondensed Bold"/>
                <a:cs typeface="Saira ExtraCondensed Bold"/>
                <a:sym typeface="Saira ExtraCondensed Bold"/>
              </a:rPr>
              <a:t> </a:t>
            </a:r>
            <a:r>
              <a:rPr lang="en-US" sz="6600" err="1">
                <a:solidFill>
                  <a:srgbClr val="EFEEEE"/>
                </a:solidFill>
                <a:latin typeface="Saira ExtraCondensed Bold"/>
                <a:ea typeface="Saira ExtraCondensed Bold"/>
                <a:cs typeface="Saira ExtraCondensed Bold"/>
                <a:sym typeface="Saira ExtraCondensed Bold"/>
              </a:rPr>
              <a:t>liệu</a:t>
            </a:r>
            <a:r>
              <a:rPr lang="en-US" sz="6600">
                <a:solidFill>
                  <a:srgbClr val="EFEEEE"/>
                </a:solidFill>
                <a:latin typeface="Saira ExtraCondensed Bold"/>
                <a:ea typeface="Saira ExtraCondensed Bold"/>
                <a:cs typeface="Saira ExtraCondensed Bold"/>
                <a:sym typeface="Saira ExtraCondensed Bold"/>
              </a:rPr>
              <a:t> AI</a:t>
            </a:r>
          </a:p>
        </p:txBody>
      </p:sp>
      <p:sp>
        <p:nvSpPr>
          <p:cNvPr id="6" name="TextBox 5">
            <a:extLst>
              <a:ext uri="{FF2B5EF4-FFF2-40B4-BE49-F238E27FC236}">
                <a16:creationId xmlns:a16="http://schemas.microsoft.com/office/drawing/2014/main" id="{92822EAB-8809-538A-D297-38769F00A437}"/>
              </a:ext>
            </a:extLst>
          </p:cNvPr>
          <p:cNvSpPr txBox="1"/>
          <p:nvPr/>
        </p:nvSpPr>
        <p:spPr>
          <a:xfrm>
            <a:off x="16994908" y="11529599"/>
            <a:ext cx="4953692" cy="3037370"/>
          </a:xfrm>
          <a:prstGeom prst="rect">
            <a:avLst/>
          </a:prstGeom>
        </p:spPr>
        <p:txBody>
          <a:bodyPr wrap="square" lIns="0" tIns="0" rIns="0" bIns="0" rtlCol="0" anchor="t">
            <a:spAutoFit/>
          </a:bodyPr>
          <a:lstStyle/>
          <a:p>
            <a:pPr algn="r">
              <a:lnSpc>
                <a:spcPts val="12319"/>
              </a:lnSpc>
            </a:pPr>
            <a:r>
              <a:rPr lang="en-US" sz="7200"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Đại</a:t>
            </a:r>
            <a:r>
              <a:rPr lang="en-US" sz="7200">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7200"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học</a:t>
            </a:r>
            <a:r>
              <a:rPr lang="en-US" sz="7200">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p>
          <a:p>
            <a:pPr algn="r">
              <a:lnSpc>
                <a:spcPts val="12319"/>
              </a:lnSpc>
            </a:pPr>
            <a:r>
              <a:rPr lang="en-US" sz="7200">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Việt Đức</a:t>
            </a:r>
          </a:p>
        </p:txBody>
      </p:sp>
      <p:sp>
        <p:nvSpPr>
          <p:cNvPr id="2" name="TextBox 1">
            <a:extLst>
              <a:ext uri="{FF2B5EF4-FFF2-40B4-BE49-F238E27FC236}">
                <a16:creationId xmlns:a16="http://schemas.microsoft.com/office/drawing/2014/main" id="{AE17F4E6-A8B1-8572-D6B3-0992F6CFBE03}"/>
              </a:ext>
            </a:extLst>
          </p:cNvPr>
          <p:cNvSpPr txBox="1"/>
          <p:nvPr/>
        </p:nvSpPr>
        <p:spPr>
          <a:xfrm>
            <a:off x="-3483522" y="5770810"/>
            <a:ext cx="19562379" cy="7051930"/>
          </a:xfrm>
          <a:prstGeom prst="rect">
            <a:avLst/>
          </a:prstGeom>
        </p:spPr>
        <p:txBody>
          <a:bodyPr wrap="square" lIns="0" tIns="0" rIns="0" bIns="0" rtlCol="0" anchor="t">
            <a:spAutoFit/>
          </a:bodyPr>
          <a:lstStyle/>
          <a:p>
            <a:pPr algn="r">
              <a:lnSpc>
                <a:spcPts val="12319"/>
              </a:lnSpc>
            </a:pPr>
            <a:r>
              <a:rPr lang="en-US" sz="8799" b="1" err="1">
                <a:solidFill>
                  <a:srgbClr val="EFEEEE">
                    <a:alpha val="50000"/>
                  </a:srgbClr>
                </a:solidFill>
                <a:latin typeface="Saira ExtraCondensed Bold"/>
                <a:ea typeface="Saira ExtraCondensed Bold"/>
                <a:cs typeface="Saira ExtraCondensed Bold"/>
                <a:sym typeface="Saira ExtraCondensed Bold"/>
              </a:rPr>
              <a:t>Đầu</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tư</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trực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tiếp</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nước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ngoài</a:t>
            </a:r>
            <a:r>
              <a:rPr lang="en-US" sz="8799" b="1">
                <a:solidFill>
                  <a:srgbClr val="EFEEEE">
                    <a:alpha val="50000"/>
                  </a:srgbClr>
                </a:solidFill>
                <a:latin typeface="Saira ExtraCondensed Bold"/>
                <a:ea typeface="Saira ExtraCondensed Bold"/>
                <a:cs typeface="Saira ExtraCondensed Bold"/>
                <a:sym typeface="Saira ExtraCondensed Bold"/>
              </a:rPr>
              <a:t> </a:t>
            </a:r>
          </a:p>
          <a:p>
            <a:pPr algn="r">
              <a:lnSpc>
                <a:spcPts val="12319"/>
              </a:lnSpc>
            </a:pPr>
            <a:r>
              <a:rPr lang="en-US" sz="8799" b="1" err="1">
                <a:solidFill>
                  <a:srgbClr val="EFEEEE">
                    <a:alpha val="50000"/>
                  </a:srgbClr>
                </a:solidFill>
                <a:latin typeface="Saira ExtraCondensed Bold"/>
                <a:ea typeface="Saira ExtraCondensed Bold"/>
                <a:cs typeface="Saira ExtraCondensed Bold"/>
                <a:sym typeface="Saira ExtraCondensed Bold"/>
              </a:rPr>
              <a:t>Hội</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nhập</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kinh</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tế</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quốc</a:t>
            </a:r>
            <a:r>
              <a:rPr lang="en-US" sz="8799" b="1">
                <a:solidFill>
                  <a:srgbClr val="EFEEEE">
                    <a:alpha val="50000"/>
                  </a:srgbClr>
                </a:solidFill>
                <a:latin typeface="Saira ExtraCondensed Bold"/>
                <a:ea typeface="Saira ExtraCondensed Bold"/>
                <a:cs typeface="Saira ExtraCondensed Bold"/>
                <a:sym typeface="Saira ExtraCondensed Bold"/>
              </a:rPr>
              <a:t> </a:t>
            </a:r>
            <a:r>
              <a:rPr lang="en-US" sz="8799" b="1" err="1">
                <a:solidFill>
                  <a:srgbClr val="EFEEEE">
                    <a:alpha val="50000"/>
                  </a:srgbClr>
                </a:solidFill>
                <a:latin typeface="Saira ExtraCondensed Bold"/>
                <a:ea typeface="Saira ExtraCondensed Bold"/>
                <a:cs typeface="Saira ExtraCondensed Bold"/>
                <a:sym typeface="Saira ExtraCondensed Bold"/>
              </a:rPr>
              <a:t>tế</a:t>
            </a:r>
            <a:endParaRPr lang="en-US" sz="8799" b="1">
              <a:solidFill>
                <a:srgbClr val="EFEEEE">
                  <a:alpha val="50000"/>
                </a:srgbClr>
              </a:solidFill>
              <a:latin typeface="Saira ExtraCondensed Bold"/>
              <a:ea typeface="Saira ExtraCondensed Bold"/>
              <a:cs typeface="Saira ExtraCondensed Bold"/>
              <a:sym typeface="Saira ExtraCondensed Bold"/>
            </a:endParaRPr>
          </a:p>
          <a:p>
            <a:pPr algn="r">
              <a:lnSpc>
                <a:spcPts val="15000"/>
              </a:lnSpc>
            </a:pPr>
            <a:r>
              <a:rPr lang="en-US" sz="13800" b="1" err="1">
                <a:solidFill>
                  <a:schemeClr val="accent2">
                    <a:lumMod val="40000"/>
                    <a:lumOff val="60000"/>
                  </a:schemeClr>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Hợp</a:t>
            </a:r>
            <a:r>
              <a:rPr lang="en-US" sz="13800" b="1">
                <a:solidFill>
                  <a:schemeClr val="accent2">
                    <a:lumMod val="40000"/>
                    <a:lumOff val="60000"/>
                  </a:schemeClr>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tác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quốc</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tế</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về</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p>
          <a:p>
            <a:pPr algn="r">
              <a:lnSpc>
                <a:spcPts val="15000"/>
              </a:lnSpc>
            </a:pP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khoa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học</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và</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giáo</a:t>
            </a:r>
            <a:r>
              <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 </a:t>
            </a:r>
            <a:r>
              <a:rPr lang="en-US" sz="13800" b="1" err="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dục</a:t>
            </a:r>
            <a:endParaRPr lang="en-US" sz="138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endParaRPr>
          </a:p>
        </p:txBody>
      </p:sp>
      <p:pic>
        <p:nvPicPr>
          <p:cNvPr id="5122" name="!!tre" descr="Dự án Trường Đại học Việt Đức - VGU">
            <a:extLst>
              <a:ext uri="{FF2B5EF4-FFF2-40B4-BE49-F238E27FC236}">
                <a16:creationId xmlns:a16="http://schemas.microsoft.com/office/drawing/2014/main" id="{F2BB59C2-83F6-4908-D3BA-CCC7EE898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6164" y="9423601"/>
            <a:ext cx="12338734" cy="69427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Freeform 3">
            <a:extLst>
              <a:ext uri="{FF2B5EF4-FFF2-40B4-BE49-F238E27FC236}">
                <a16:creationId xmlns:a16="http://schemas.microsoft.com/office/drawing/2014/main" id="{BD761E0E-C0A7-DF1F-9D9E-63482F51DFFA}"/>
              </a:ext>
            </a:extLst>
          </p:cNvPr>
          <p:cNvSpPr/>
          <p:nvPr/>
        </p:nvSpPr>
        <p:spPr>
          <a:xfrm>
            <a:off x="11758082" y="1985063"/>
            <a:ext cx="2872580" cy="2872580"/>
          </a:xfrm>
          <a:custGeom>
            <a:avLst/>
            <a:gdLst/>
            <a:ahLst/>
            <a:cxnLst/>
            <a:rect l="l" t="t" r="r" b="b"/>
            <a:pathLst>
              <a:path w="7197090" h="7197090">
                <a:moveTo>
                  <a:pt x="0" y="0"/>
                </a:moveTo>
                <a:lnTo>
                  <a:pt x="7197090" y="0"/>
                </a:lnTo>
                <a:lnTo>
                  <a:pt x="7197090" y="7197090"/>
                </a:lnTo>
                <a:lnTo>
                  <a:pt x="0" y="7197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8">
            <a:extLst>
              <a:ext uri="{FF2B5EF4-FFF2-40B4-BE49-F238E27FC236}">
                <a16:creationId xmlns:a16="http://schemas.microsoft.com/office/drawing/2014/main" id="{C9FD9081-0C94-AD3A-93B3-C558529B190B}"/>
              </a:ext>
            </a:extLst>
          </p:cNvPr>
          <p:cNvSpPr txBox="1"/>
          <p:nvPr/>
        </p:nvSpPr>
        <p:spPr>
          <a:xfrm>
            <a:off x="5212589" y="13375184"/>
            <a:ext cx="14049922" cy="2991203"/>
          </a:xfrm>
          <a:prstGeom prst="rect">
            <a:avLst/>
          </a:prstGeom>
        </p:spPr>
        <p:txBody>
          <a:bodyPr wrap="square" lIns="0" tIns="0" rIns="0" bIns="0" rtlCol="0" anchor="t">
            <a:spAutoFit/>
          </a:bodyPr>
          <a:lstStyle/>
          <a:p>
            <a:pPr marL="685800" indent="-685800">
              <a:lnSpc>
                <a:spcPts val="12319"/>
              </a:lnSpc>
              <a:buFont typeface="Arial" panose="020B0604020202020204" pitchFamily="34" charset="0"/>
              <a:buChar char="•"/>
            </a:pPr>
            <a:r>
              <a:rPr lang="en-US"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M</a:t>
            </a:r>
            <a:r>
              <a:rPr lang="vi-VN" sz="60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ô hình đại học kết hợp nước ngoà</a:t>
            </a:r>
            <a:r>
              <a:rPr lang="en-US" sz="6000" b="1">
                <a:solidFill>
                  <a:srgbClr val="EFEEEE"/>
                </a:solidFill>
                <a:latin typeface="Saira ExtraCondensed Bold"/>
                <a:ea typeface="Saira ExtraCondensed Bold"/>
                <a:cs typeface="Saira ExtraCondensed Bold"/>
                <a:sym typeface="Saira ExtraCondensed Bold"/>
              </a:rPr>
              <a:t>i</a:t>
            </a:r>
          </a:p>
          <a:p>
            <a:pPr marL="685800" indent="-685800">
              <a:lnSpc>
                <a:spcPts val="12319"/>
              </a:lnSpc>
              <a:buFont typeface="Arial" panose="020B0604020202020204" pitchFamily="34" charset="0"/>
              <a:buChar char="•"/>
            </a:pPr>
            <a:r>
              <a:rPr lang="en-US" sz="6000" b="1">
                <a:solidFill>
                  <a:srgbClr val="EFEEEE"/>
                </a:solidFill>
                <a:latin typeface="Saira ExtraCondensed Bold"/>
                <a:ea typeface="Saira ExtraCondensed Bold"/>
                <a:cs typeface="Saira ExtraCondensed Bold"/>
                <a:sym typeface="Saira ExtraCondensed Bold"/>
              </a:rPr>
              <a:t>C</a:t>
            </a:r>
            <a:r>
              <a:rPr lang="vi-VN" sz="6000" b="1">
                <a:solidFill>
                  <a:srgbClr val="EFEEEE"/>
                </a:solidFill>
                <a:latin typeface="Saira ExtraCondensed Bold"/>
                <a:ea typeface="Saira ExtraCondensed Bold"/>
                <a:cs typeface="Saira ExtraCondensed Bold"/>
                <a:sym typeface="Saira ExtraCondensed Bold"/>
              </a:rPr>
              <a:t>hương trình R&amp;D</a:t>
            </a:r>
            <a:endParaRPr lang="en-US" sz="6000" b="1">
              <a:solidFill>
                <a:srgbClr val="EFEEEE"/>
              </a:solidFill>
              <a:latin typeface="Saira ExtraCondensed Bold"/>
              <a:ea typeface="Saira ExtraCondensed Bold"/>
              <a:cs typeface="Saira ExtraCondensed Bold"/>
              <a:sym typeface="Saira ExtraCondensed Bold"/>
            </a:endParaRPr>
          </a:p>
        </p:txBody>
      </p:sp>
    </p:spTree>
    <p:extLst>
      <p:ext uri="{BB962C8B-B14F-4D97-AF65-F5344CB8AC3E}">
        <p14:creationId xmlns:p14="http://schemas.microsoft.com/office/powerpoint/2010/main" val="82787944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122"/>
                                        </p:tgtEl>
                                        <p:attrNameLst>
                                          <p:attrName>style.visibility</p:attrName>
                                        </p:attrNameLst>
                                      </p:cBhvr>
                                      <p:to>
                                        <p:strVal val="visible"/>
                                      </p:to>
                                    </p:set>
                                    <p:animEffect transition="in" filter="fade">
                                      <p:cBhvr>
                                        <p:cTn id="23" dur="1000"/>
                                        <p:tgtEl>
                                          <p:spTgt spid="5122"/>
                                        </p:tgtEl>
                                      </p:cBhvr>
                                    </p:animEffect>
                                    <p:anim calcmode="lin" valueType="num">
                                      <p:cBhvr>
                                        <p:cTn id="24" dur="1000" fill="hold"/>
                                        <p:tgtEl>
                                          <p:spTgt spid="5122"/>
                                        </p:tgtEl>
                                        <p:attrNameLst>
                                          <p:attrName>ppt_x</p:attrName>
                                        </p:attrNameLst>
                                      </p:cBhvr>
                                      <p:tavLst>
                                        <p:tav tm="0">
                                          <p:val>
                                            <p:strVal val="#ppt_x"/>
                                          </p:val>
                                        </p:tav>
                                        <p:tav tm="100000">
                                          <p:val>
                                            <p:strVal val="#ppt_x"/>
                                          </p:val>
                                        </p:tav>
                                      </p:tavLst>
                                    </p:anim>
                                    <p:anim calcmode="lin" valueType="num">
                                      <p:cBhvr>
                                        <p:cTn id="25"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13470"/>
        </a:solidFill>
        <a:effectLst/>
      </p:bgPr>
    </p:bg>
    <p:spTree>
      <p:nvGrpSpPr>
        <p:cNvPr id="1" name="">
          <a:extLst>
            <a:ext uri="{FF2B5EF4-FFF2-40B4-BE49-F238E27FC236}">
              <a16:creationId xmlns:a16="http://schemas.microsoft.com/office/drawing/2014/main" id="{14CC250E-BB80-4354-3CE2-FC1F165D3C7C}"/>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36559890-F397-4CDA-53D0-39CEA810B269}"/>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2. NGOẠI LỰC</a:t>
            </a:r>
          </a:p>
        </p:txBody>
      </p:sp>
      <p:sp>
        <p:nvSpPr>
          <p:cNvPr id="10" name="TextBox 9">
            <a:extLst>
              <a:ext uri="{FF2B5EF4-FFF2-40B4-BE49-F238E27FC236}">
                <a16:creationId xmlns:a16="http://schemas.microsoft.com/office/drawing/2014/main" id="{B54A7236-71D0-ADEE-96FD-375E9322A07A}"/>
              </a:ext>
            </a:extLst>
          </p:cNvPr>
          <p:cNvSpPr txBox="1"/>
          <p:nvPr/>
        </p:nvSpPr>
        <p:spPr>
          <a:xfrm>
            <a:off x="8221060" y="7202586"/>
            <a:ext cx="19562379" cy="3590727"/>
          </a:xfrm>
          <a:prstGeom prst="rect">
            <a:avLst/>
          </a:prstGeom>
        </p:spPr>
        <p:txBody>
          <a:bodyPr wrap="square" lIns="0" tIns="0" rIns="0" bIns="0" rtlCol="0" anchor="t">
            <a:spAutoFit/>
          </a:bodyPr>
          <a:lstStyle/>
          <a:p>
            <a:pPr algn="ctr">
              <a:lnSpc>
                <a:spcPts val="14000"/>
              </a:lnSpc>
            </a:pPr>
            <a:r>
              <a:rPr lang="vi-VN" sz="115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rPr>
              <a:t>“Học hỏi cái mới, nhưng phải lựa chọn phù hợp với điều kiện dân tộc”</a:t>
            </a:r>
            <a:endParaRPr lang="en-US" sz="23900" b="1">
              <a:solidFill>
                <a:srgbClr val="EFEEEE"/>
              </a:solidFill>
              <a:effectLst>
                <a:outerShdw blurRad="38100" dist="38100" dir="2700000" algn="tl">
                  <a:srgbClr val="000000">
                    <a:alpha val="43137"/>
                  </a:srgbClr>
                </a:outerShdw>
              </a:effectLst>
              <a:latin typeface="Saira ExtraCondensed Bold"/>
              <a:ea typeface="Saira ExtraCondensed Bold"/>
              <a:cs typeface="Saira ExtraCondensed Bold"/>
              <a:sym typeface="Saira ExtraCondensed Bold"/>
            </a:endParaRPr>
          </a:p>
        </p:txBody>
      </p:sp>
    </p:spTree>
    <p:extLst>
      <p:ext uri="{BB962C8B-B14F-4D97-AF65-F5344CB8AC3E}">
        <p14:creationId xmlns:p14="http://schemas.microsoft.com/office/powerpoint/2010/main" val="963856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13470"/>
        </a:solidFill>
        <a:effectLst/>
      </p:bgPr>
    </p:bg>
    <p:spTree>
      <p:nvGrpSpPr>
        <p:cNvPr id="1" name="">
          <a:extLst>
            <a:ext uri="{FF2B5EF4-FFF2-40B4-BE49-F238E27FC236}">
              <a16:creationId xmlns:a16="http://schemas.microsoft.com/office/drawing/2014/main" id="{94CBA9A8-7E76-6149-EB96-D28505F4B948}"/>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EB13067F-5334-2701-3C63-99B271168B88}"/>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2. NGOẠI LỰC</a:t>
            </a:r>
          </a:p>
        </p:txBody>
      </p:sp>
      <p:sp>
        <p:nvSpPr>
          <p:cNvPr id="5" name="TextBox 4">
            <a:extLst>
              <a:ext uri="{FF2B5EF4-FFF2-40B4-BE49-F238E27FC236}">
                <a16:creationId xmlns:a16="http://schemas.microsoft.com/office/drawing/2014/main" id="{0D927510-D0E5-7F99-BCD6-895B9C0F3A29}"/>
              </a:ext>
            </a:extLst>
          </p:cNvPr>
          <p:cNvSpPr txBox="1"/>
          <p:nvPr/>
        </p:nvSpPr>
        <p:spPr>
          <a:xfrm>
            <a:off x="2207056" y="8265494"/>
            <a:ext cx="12834387" cy="3154710"/>
          </a:xfrm>
          <a:prstGeom prst="rect">
            <a:avLst/>
          </a:prstGeom>
        </p:spPr>
        <p:txBody>
          <a:bodyPr wrap="square" lIns="0" tIns="0" rIns="0" bIns="0" rtlCol="0" anchor="t">
            <a:spAutoFit/>
          </a:bodyPr>
          <a:lstStyle/>
          <a:p>
            <a:pPr algn="ctr">
              <a:lnSpc>
                <a:spcPts val="12319"/>
              </a:lnSpc>
            </a:pPr>
            <a:r>
              <a:rPr lang="en-US" sz="9600" b="1" err="1">
                <a:solidFill>
                  <a:srgbClr val="EFEEEE"/>
                </a:solidFill>
                <a:latin typeface="Saira ExtraCondensed Bold"/>
                <a:ea typeface="Saira ExtraCondensed Bold"/>
                <a:cs typeface="Saira ExtraCondensed Bold"/>
                <a:sym typeface="Saira ExtraCondensed Bold"/>
              </a:rPr>
              <a:t>Chiến</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lược</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ngoại</a:t>
            </a:r>
            <a:r>
              <a:rPr lang="en-US" sz="9600" b="1">
                <a:solidFill>
                  <a:srgbClr val="EFEEEE"/>
                </a:solidFill>
                <a:latin typeface="Saira ExtraCondensed Bold"/>
                <a:ea typeface="Saira ExtraCondensed Bold"/>
                <a:cs typeface="Saira ExtraCondensed Bold"/>
                <a:sym typeface="Saira ExtraCondensed Bold"/>
              </a:rPr>
              <a:t> lực: </a:t>
            </a:r>
          </a:p>
          <a:p>
            <a:pPr algn="ctr">
              <a:lnSpc>
                <a:spcPts val="12319"/>
              </a:lnSpc>
            </a:pP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Hòa</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nhập</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nhưng</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không</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hòa</a:t>
            </a:r>
            <a:r>
              <a:rPr lang="en-US" sz="9600" b="1">
                <a:solidFill>
                  <a:srgbClr val="EFEEEE"/>
                </a:solidFill>
                <a:latin typeface="Saira ExtraCondensed Bold"/>
                <a:ea typeface="Saira ExtraCondensed Bold"/>
                <a:cs typeface="Saira ExtraCondensed Bold"/>
                <a:sym typeface="Saira ExtraCondensed Bold"/>
              </a:rPr>
              <a:t> tan”</a:t>
            </a:r>
          </a:p>
        </p:txBody>
      </p:sp>
      <p:sp>
        <p:nvSpPr>
          <p:cNvPr id="4" name="AutoShape 4" descr="Plain Sailing — Georgie Harrison">
            <a:extLst>
              <a:ext uri="{FF2B5EF4-FFF2-40B4-BE49-F238E27FC236}">
                <a16:creationId xmlns:a16="http://schemas.microsoft.com/office/drawing/2014/main" id="{017416D1-527C-FCDF-834F-3694851E07DD}"/>
              </a:ext>
            </a:extLst>
          </p:cNvPr>
          <p:cNvSpPr>
            <a:spLocks noChangeAspect="1" noChangeArrowheads="1"/>
          </p:cNvSpPr>
          <p:nvPr/>
        </p:nvSpPr>
        <p:spPr bwMode="auto">
          <a:xfrm>
            <a:off x="17887210" y="8693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anh1" descr="Plain Sailing — Georgie Harrison">
            <a:extLst>
              <a:ext uri="{FF2B5EF4-FFF2-40B4-BE49-F238E27FC236}">
                <a16:creationId xmlns:a16="http://schemas.microsoft.com/office/drawing/2014/main" id="{33CB2AE6-2E17-4F9E-0AB2-E10CCBC0E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1236" y="3398394"/>
            <a:ext cx="9212527" cy="115535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re">
            <a:extLst>
              <a:ext uri="{FF2B5EF4-FFF2-40B4-BE49-F238E27FC236}">
                <a16:creationId xmlns:a16="http://schemas.microsoft.com/office/drawing/2014/main" id="{35847EE6-8686-A9BF-5245-B706AE12263F}"/>
              </a:ext>
            </a:extLst>
          </p:cNvPr>
          <p:cNvSpPr/>
          <p:nvPr/>
        </p:nvSpPr>
        <p:spPr>
          <a:xfrm>
            <a:off x="20059467" y="-9960"/>
            <a:ext cx="15946053" cy="17992725"/>
          </a:xfrm>
          <a:custGeom>
            <a:avLst/>
            <a:gdLst/>
            <a:ahLst/>
            <a:cxnLst/>
            <a:rect l="l" t="t" r="r" b="b"/>
            <a:pathLst>
              <a:path w="15946053" h="17992725">
                <a:moveTo>
                  <a:pt x="0" y="0"/>
                </a:moveTo>
                <a:lnTo>
                  <a:pt x="15946052" y="0"/>
                </a:lnTo>
                <a:lnTo>
                  <a:pt x="15946052" y="17992725"/>
                </a:lnTo>
                <a:lnTo>
                  <a:pt x="0" y="17992725"/>
                </a:lnTo>
                <a:lnTo>
                  <a:pt x="0" y="0"/>
                </a:lnTo>
                <a:close/>
              </a:path>
            </a:pathLst>
          </a:custGeom>
          <a:blipFill>
            <a:blip r:embed="rId4"/>
            <a:stretch>
              <a:fillRect/>
            </a:stretch>
          </a:blipFill>
        </p:spPr>
        <p:txBody>
          <a:bodyPr/>
          <a:lstStyle/>
          <a:p>
            <a:endParaRPr lang="en-US"/>
          </a:p>
        </p:txBody>
      </p:sp>
      <p:sp>
        <p:nvSpPr>
          <p:cNvPr id="7" name="TextBox 6">
            <a:extLst>
              <a:ext uri="{FF2B5EF4-FFF2-40B4-BE49-F238E27FC236}">
                <a16:creationId xmlns:a16="http://schemas.microsoft.com/office/drawing/2014/main" id="{D8A190ED-49B4-8F23-A5D1-A16A36837E1A}"/>
              </a:ext>
            </a:extLst>
          </p:cNvPr>
          <p:cNvSpPr txBox="1"/>
          <p:nvPr/>
        </p:nvSpPr>
        <p:spPr>
          <a:xfrm>
            <a:off x="25099177" y="16535885"/>
            <a:ext cx="12773800" cy="1460015"/>
          </a:xfrm>
          <a:prstGeom prst="rect">
            <a:avLst/>
          </a:prstGeom>
        </p:spPr>
        <p:txBody>
          <a:bodyPr wrap="square" lIns="0" tIns="0" rIns="0" bIns="0" rtlCol="0" anchor="t">
            <a:spAutoFit/>
          </a:bodyPr>
          <a:lstStyle/>
          <a:p>
            <a:pPr algn="ctr">
              <a:lnSpc>
                <a:spcPts val="12319"/>
              </a:lnSpc>
            </a:pPr>
            <a:r>
              <a:rPr lang="en-US" sz="7200" b="1">
                <a:solidFill>
                  <a:srgbClr val="EFEEEE"/>
                </a:solidFill>
                <a:latin typeface="Saira ExtraCondensed Bold"/>
                <a:ea typeface="Saira ExtraCondensed Bold"/>
                <a:cs typeface="Saira ExtraCondensed Bold"/>
                <a:sym typeface="Saira ExtraCondensed Bold"/>
              </a:rPr>
              <a:t>*Ngoại giao cây tre</a:t>
            </a:r>
          </a:p>
        </p:txBody>
      </p:sp>
    </p:spTree>
    <p:extLst>
      <p:ext uri="{BB962C8B-B14F-4D97-AF65-F5344CB8AC3E}">
        <p14:creationId xmlns:p14="http://schemas.microsoft.com/office/powerpoint/2010/main" val="185202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13470"/>
        </a:solidFill>
        <a:effectLst/>
      </p:bgPr>
    </p:bg>
    <p:spTree>
      <p:nvGrpSpPr>
        <p:cNvPr id="1" name="">
          <a:extLst>
            <a:ext uri="{FF2B5EF4-FFF2-40B4-BE49-F238E27FC236}">
              <a16:creationId xmlns:a16="http://schemas.microsoft.com/office/drawing/2014/main" id="{F3F71811-04AF-79D5-A84C-93AE5FA053CD}"/>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11B4077F-B1BD-3C75-E93B-310564C2158F}"/>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2. NGOẠI LỰC</a:t>
            </a:r>
          </a:p>
        </p:txBody>
      </p:sp>
      <p:sp>
        <p:nvSpPr>
          <p:cNvPr id="5" name="TextBox 4">
            <a:extLst>
              <a:ext uri="{FF2B5EF4-FFF2-40B4-BE49-F238E27FC236}">
                <a16:creationId xmlns:a16="http://schemas.microsoft.com/office/drawing/2014/main" id="{50C7D6DF-BC06-AF26-1829-9306A4471888}"/>
              </a:ext>
            </a:extLst>
          </p:cNvPr>
          <p:cNvSpPr txBox="1"/>
          <p:nvPr/>
        </p:nvSpPr>
        <p:spPr>
          <a:xfrm>
            <a:off x="2281011" y="7856779"/>
            <a:ext cx="12211952" cy="1625445"/>
          </a:xfrm>
          <a:prstGeom prst="rect">
            <a:avLst/>
          </a:prstGeom>
        </p:spPr>
        <p:txBody>
          <a:bodyPr wrap="square" lIns="0" tIns="0" rIns="0" bIns="0" rtlCol="0" anchor="t">
            <a:spAutoFit/>
          </a:bodyPr>
          <a:lstStyle/>
          <a:p>
            <a:pPr algn="ctr">
              <a:lnSpc>
                <a:spcPts val="12319"/>
              </a:lnSpc>
            </a:pPr>
            <a:r>
              <a:rPr lang="en-US" sz="9600" b="1" err="1">
                <a:solidFill>
                  <a:srgbClr val="EFEEEE"/>
                </a:solidFill>
                <a:latin typeface="Saira ExtraCondensed Bold"/>
                <a:ea typeface="Saira ExtraCondensed Bold"/>
                <a:cs typeface="Saira ExtraCondensed Bold"/>
                <a:sym typeface="Saira ExtraCondensed Bold"/>
              </a:rPr>
              <a:t>Ngoại</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lực</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hiệu</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quả</a:t>
            </a:r>
            <a:r>
              <a:rPr lang="en-US" sz="9600" b="1">
                <a:solidFill>
                  <a:srgbClr val="EFEEEE"/>
                </a:solidFill>
                <a:latin typeface="Saira ExtraCondensed Bold"/>
                <a:ea typeface="Saira ExtraCondensed Bold"/>
                <a:cs typeface="Saira ExtraCondensed Bold"/>
                <a:sym typeface="Saira ExtraCondensed Bold"/>
              </a:rPr>
              <a:t> </a:t>
            </a:r>
            <a:r>
              <a:rPr lang="en-US" sz="9600" b="1" err="1">
                <a:solidFill>
                  <a:srgbClr val="EFEEEE"/>
                </a:solidFill>
                <a:latin typeface="Saira ExtraCondensed Bold"/>
                <a:ea typeface="Saira ExtraCondensed Bold"/>
                <a:cs typeface="Saira ExtraCondensed Bold"/>
                <a:sym typeface="Saira ExtraCondensed Bold"/>
              </a:rPr>
              <a:t>khi</a:t>
            </a:r>
            <a:r>
              <a:rPr lang="en-US" sz="9600" b="1">
                <a:solidFill>
                  <a:srgbClr val="EFEEEE"/>
                </a:solidFill>
                <a:latin typeface="Saira ExtraCondensed Bold"/>
                <a:ea typeface="Saira ExtraCondensed Bold"/>
                <a:cs typeface="Saira ExtraCondensed Bold"/>
                <a:sym typeface="Saira ExtraCondensed Bold"/>
              </a:rPr>
              <a:t>?</a:t>
            </a:r>
          </a:p>
        </p:txBody>
      </p:sp>
      <p:sp>
        <p:nvSpPr>
          <p:cNvPr id="6" name="TextBox 5">
            <a:extLst>
              <a:ext uri="{FF2B5EF4-FFF2-40B4-BE49-F238E27FC236}">
                <a16:creationId xmlns:a16="http://schemas.microsoft.com/office/drawing/2014/main" id="{3C8864C1-39AC-58C4-C721-97F9A5758A7D}"/>
              </a:ext>
            </a:extLst>
          </p:cNvPr>
          <p:cNvSpPr txBox="1"/>
          <p:nvPr/>
        </p:nvSpPr>
        <p:spPr>
          <a:xfrm>
            <a:off x="15006411" y="5291379"/>
            <a:ext cx="12211952" cy="1521570"/>
          </a:xfrm>
          <a:prstGeom prst="rect">
            <a:avLst/>
          </a:prstGeom>
        </p:spPr>
        <p:txBody>
          <a:bodyPr wrap="square" lIns="0" tIns="0" rIns="0" bIns="0" rtlCol="0" anchor="t">
            <a:spAutoFit/>
          </a:bodyPr>
          <a:lstStyle/>
          <a:p>
            <a:pPr marL="1143000" indent="-1143000">
              <a:lnSpc>
                <a:spcPts val="12319"/>
              </a:lnSpc>
              <a:buFont typeface="Arial" panose="020B0604020202020204" pitchFamily="34" charset="0"/>
              <a:buChar char="•"/>
            </a:pPr>
            <a:r>
              <a:rPr lang="en-US" sz="8799" b="1" err="1">
                <a:solidFill>
                  <a:srgbClr val="EFEEEE"/>
                </a:solidFill>
                <a:latin typeface="Saira ExtraCondensed Bold"/>
                <a:ea typeface="Saira ExtraCondensed Bold"/>
                <a:cs typeface="Saira ExtraCondensed Bold"/>
                <a:sym typeface="Saira ExtraCondensed Bold"/>
              </a:rPr>
              <a:t>Chọn</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lọc</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đúng</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định</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hướng</a:t>
            </a:r>
            <a:endParaRPr lang="en-US" sz="8799" b="1">
              <a:solidFill>
                <a:srgbClr val="EFEEEE"/>
              </a:solidFill>
              <a:latin typeface="Saira ExtraCondensed Bold"/>
              <a:ea typeface="Saira ExtraCondensed Bold"/>
              <a:cs typeface="Saira ExtraCondensed Bold"/>
              <a:sym typeface="Saira ExtraCondensed Bold"/>
            </a:endParaRPr>
          </a:p>
        </p:txBody>
      </p:sp>
      <p:sp>
        <p:nvSpPr>
          <p:cNvPr id="7" name="TextBox 6">
            <a:extLst>
              <a:ext uri="{FF2B5EF4-FFF2-40B4-BE49-F238E27FC236}">
                <a16:creationId xmlns:a16="http://schemas.microsoft.com/office/drawing/2014/main" id="{D4875B38-CE2E-F4C6-3E2E-DAAEB68E7999}"/>
              </a:ext>
            </a:extLst>
          </p:cNvPr>
          <p:cNvSpPr txBox="1"/>
          <p:nvPr/>
        </p:nvSpPr>
        <p:spPr>
          <a:xfrm>
            <a:off x="15006411" y="8237165"/>
            <a:ext cx="12211952" cy="1521570"/>
          </a:xfrm>
          <a:prstGeom prst="rect">
            <a:avLst/>
          </a:prstGeom>
        </p:spPr>
        <p:txBody>
          <a:bodyPr wrap="square" lIns="0" tIns="0" rIns="0" bIns="0" rtlCol="0" anchor="t">
            <a:spAutoFit/>
          </a:bodyPr>
          <a:lstStyle/>
          <a:p>
            <a:pPr marL="1143000" indent="-1143000">
              <a:lnSpc>
                <a:spcPts val="12319"/>
              </a:lnSpc>
              <a:buFont typeface="Arial" panose="020B0604020202020204" pitchFamily="34" charset="0"/>
              <a:buChar char="•"/>
            </a:pPr>
            <a:r>
              <a:rPr lang="en-US" sz="8799" b="1">
                <a:solidFill>
                  <a:srgbClr val="EFEEEE"/>
                </a:solidFill>
                <a:latin typeface="Saira ExtraCondensed Bold"/>
                <a:ea typeface="Saira ExtraCondensed Bold"/>
                <a:cs typeface="Saira ExtraCondensed Bold"/>
                <a:sym typeface="Saira ExtraCondensed Bold"/>
              </a:rPr>
              <a:t>Song </a:t>
            </a:r>
            <a:r>
              <a:rPr lang="en-US" sz="8799" b="1" err="1">
                <a:solidFill>
                  <a:srgbClr val="EFEEEE"/>
                </a:solidFill>
                <a:latin typeface="Saira ExtraCondensed Bold"/>
                <a:ea typeface="Saira ExtraCondensed Bold"/>
                <a:cs typeface="Saira ExtraCondensed Bold"/>
                <a:sym typeface="Saira ExtraCondensed Bold"/>
              </a:rPr>
              <a:t>hành</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nội</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lực</a:t>
            </a:r>
            <a:r>
              <a:rPr lang="en-US" sz="8799" b="1">
                <a:solidFill>
                  <a:srgbClr val="EFEEEE"/>
                </a:solidFill>
                <a:latin typeface="Saira ExtraCondensed Bold"/>
                <a:ea typeface="Saira ExtraCondensed Bold"/>
                <a:cs typeface="Saira ExtraCondensed Bold"/>
                <a:sym typeface="Saira ExtraCondensed Bold"/>
              </a:rPr>
              <a:t> </a:t>
            </a:r>
          </a:p>
        </p:txBody>
      </p:sp>
      <p:sp>
        <p:nvSpPr>
          <p:cNvPr id="8" name="TextBox 7">
            <a:extLst>
              <a:ext uri="{FF2B5EF4-FFF2-40B4-BE49-F238E27FC236}">
                <a16:creationId xmlns:a16="http://schemas.microsoft.com/office/drawing/2014/main" id="{C61C9F30-F1FC-2305-AAED-018E6058FE2A}"/>
              </a:ext>
            </a:extLst>
          </p:cNvPr>
          <p:cNvSpPr txBox="1"/>
          <p:nvPr/>
        </p:nvSpPr>
        <p:spPr>
          <a:xfrm>
            <a:off x="15006410" y="11386765"/>
            <a:ext cx="15194189" cy="1521570"/>
          </a:xfrm>
          <a:prstGeom prst="rect">
            <a:avLst/>
          </a:prstGeom>
        </p:spPr>
        <p:txBody>
          <a:bodyPr wrap="square" lIns="0" tIns="0" rIns="0" bIns="0" rtlCol="0" anchor="t">
            <a:spAutoFit/>
          </a:bodyPr>
          <a:lstStyle/>
          <a:p>
            <a:pPr marL="1143000" indent="-1143000">
              <a:lnSpc>
                <a:spcPts val="12319"/>
              </a:lnSpc>
              <a:buFont typeface="Arial" panose="020B0604020202020204" pitchFamily="34" charset="0"/>
              <a:buChar char="•"/>
            </a:pPr>
            <a:r>
              <a:rPr lang="en-US" sz="8750" b="1" err="1">
                <a:solidFill>
                  <a:schemeClr val="accent6">
                    <a:lumMod val="40000"/>
                    <a:lumOff val="60000"/>
                  </a:schemeClr>
                </a:solidFill>
                <a:latin typeface="Saira ExtraCondensed Bold"/>
                <a:ea typeface="Saira ExtraCondensed Bold"/>
                <a:cs typeface="Saira ExtraCondensed Bold"/>
                <a:sym typeface="Saira ExtraCondensed Bold"/>
              </a:rPr>
              <a:t>Độc</a:t>
            </a:r>
            <a:r>
              <a:rPr lang="en-US" sz="8750" b="1">
                <a:solidFill>
                  <a:schemeClr val="accent6">
                    <a:lumMod val="40000"/>
                    <a:lumOff val="60000"/>
                  </a:schemeClr>
                </a:solidFill>
                <a:latin typeface="Saira ExtraCondensed Bold"/>
                <a:ea typeface="Saira ExtraCondensed Bold"/>
                <a:cs typeface="Saira ExtraCondensed Bold"/>
                <a:sym typeface="Saira ExtraCondensed Bold"/>
              </a:rPr>
              <a:t> </a:t>
            </a:r>
            <a:r>
              <a:rPr lang="en-US" sz="8750" b="1" err="1">
                <a:solidFill>
                  <a:schemeClr val="accent6">
                    <a:lumMod val="40000"/>
                    <a:lumOff val="60000"/>
                  </a:schemeClr>
                </a:solidFill>
                <a:latin typeface="Saira ExtraCondensed Bold"/>
                <a:ea typeface="Saira ExtraCondensed Bold"/>
                <a:cs typeface="Saira ExtraCondensed Bold"/>
                <a:sym typeface="Saira ExtraCondensed Bold"/>
              </a:rPr>
              <a:t>lập</a:t>
            </a:r>
            <a:r>
              <a:rPr lang="en-US" sz="8750" b="1">
                <a:solidFill>
                  <a:schemeClr val="accent6">
                    <a:lumMod val="40000"/>
                    <a:lumOff val="60000"/>
                  </a:schemeClr>
                </a:solidFill>
                <a:latin typeface="Saira ExtraCondensed Bold"/>
                <a:ea typeface="Saira ExtraCondensed Bold"/>
                <a:cs typeface="Saira ExtraCondensed Bold"/>
                <a:sym typeface="Saira ExtraCondensed Bold"/>
              </a:rPr>
              <a:t> </a:t>
            </a:r>
            <a:r>
              <a:rPr lang="en-US" sz="8750" b="1" err="1">
                <a:solidFill>
                  <a:srgbClr val="EFEEEE"/>
                </a:solidFill>
                <a:latin typeface="Saira ExtraCondensed Bold"/>
                <a:ea typeface="Saira ExtraCondensed Bold"/>
                <a:cs typeface="Saira ExtraCondensed Bold"/>
                <a:sym typeface="Saira ExtraCondensed Bold"/>
              </a:rPr>
              <a:t>tự</a:t>
            </a:r>
            <a:r>
              <a:rPr lang="en-US" sz="8750" b="1">
                <a:solidFill>
                  <a:srgbClr val="EFEEEE"/>
                </a:solidFill>
                <a:latin typeface="Saira ExtraCondensed Bold"/>
                <a:ea typeface="Saira ExtraCondensed Bold"/>
                <a:cs typeface="Saira ExtraCondensed Bold"/>
                <a:sym typeface="Saira ExtraCondensed Bold"/>
              </a:rPr>
              <a:t> </a:t>
            </a:r>
            <a:r>
              <a:rPr lang="en-US" sz="8750" b="1" err="1">
                <a:solidFill>
                  <a:srgbClr val="EFEEEE"/>
                </a:solidFill>
                <a:latin typeface="Saira ExtraCondensed Bold"/>
                <a:ea typeface="Saira ExtraCondensed Bold"/>
                <a:cs typeface="Saira ExtraCondensed Bold"/>
                <a:sym typeface="Saira ExtraCondensed Bold"/>
              </a:rPr>
              <a:t>chủ</a:t>
            </a:r>
            <a:r>
              <a:rPr lang="en-US" sz="8750" b="1">
                <a:solidFill>
                  <a:srgbClr val="EFEEEE"/>
                </a:solidFill>
                <a:latin typeface="Saira ExtraCondensed Bold"/>
                <a:ea typeface="Saira ExtraCondensed Bold"/>
                <a:cs typeface="Saira ExtraCondensed Bold"/>
                <a:sym typeface="Saira ExtraCondensed Bold"/>
              </a:rPr>
              <a:t> </a:t>
            </a:r>
            <a:endParaRPr lang="en-US" sz="8750" b="1">
              <a:solidFill>
                <a:srgbClr val="EFEEEE"/>
              </a:solidFill>
              <a:latin typeface="Saira ExtraCondensed Bold"/>
              <a:ea typeface="Saira ExtraCondensed Bold"/>
              <a:cs typeface="Saira ExtraCondensed Bold"/>
            </a:endParaRPr>
          </a:p>
        </p:txBody>
      </p:sp>
    </p:spTree>
    <p:extLst>
      <p:ext uri="{BB962C8B-B14F-4D97-AF65-F5344CB8AC3E}">
        <p14:creationId xmlns:p14="http://schemas.microsoft.com/office/powerpoint/2010/main" val="427678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75B0D"/>
        </a:solidFill>
        <a:effectLst/>
      </p:bgPr>
    </p:bg>
    <p:spTree>
      <p:nvGrpSpPr>
        <p:cNvPr id="1" name="">
          <a:extLst>
            <a:ext uri="{FF2B5EF4-FFF2-40B4-BE49-F238E27FC236}">
              <a16:creationId xmlns:a16="http://schemas.microsoft.com/office/drawing/2014/main" id="{636F8F6E-1744-B24B-14B1-EE124F54477F}"/>
            </a:ext>
          </a:extLst>
        </p:cNvPr>
        <p:cNvGrpSpPr/>
        <p:nvPr/>
      </p:nvGrpSpPr>
      <p:grpSpPr>
        <a:xfrm>
          <a:off x="0" y="0"/>
          <a:ext cx="0" cy="0"/>
          <a:chOff x="0" y="0"/>
          <a:chExt cx="0" cy="0"/>
        </a:xfrm>
      </p:grpSpPr>
      <p:sp>
        <p:nvSpPr>
          <p:cNvPr id="13" name="TextBox 4">
            <a:extLst>
              <a:ext uri="{FF2B5EF4-FFF2-40B4-BE49-F238E27FC236}">
                <a16:creationId xmlns:a16="http://schemas.microsoft.com/office/drawing/2014/main" id="{A307812A-A1C1-AFF3-3943-381311B06281}"/>
              </a:ext>
            </a:extLst>
          </p:cNvPr>
          <p:cNvSpPr txBox="1"/>
          <p:nvPr/>
        </p:nvSpPr>
        <p:spPr>
          <a:xfrm>
            <a:off x="1533545" y="1985063"/>
            <a:ext cx="33112576" cy="2872581"/>
          </a:xfrm>
          <a:prstGeom prst="rect">
            <a:avLst/>
          </a:prstGeom>
        </p:spPr>
        <p:txBody>
          <a:bodyPr lIns="0" tIns="0" rIns="0" bIns="0" rtlCol="0" anchor="t">
            <a:spAutoFit/>
          </a:bodyPr>
          <a:lstStyle/>
          <a:p>
            <a:pPr>
              <a:lnSpc>
                <a:spcPts val="22427"/>
              </a:lnSpc>
            </a:pPr>
            <a:r>
              <a:rPr lang="en-US" sz="17251" b="1">
                <a:solidFill>
                  <a:srgbClr val="EFEEEE"/>
                </a:solidFill>
                <a:latin typeface="Saira ExtraCondensed Bold"/>
                <a:ea typeface="Saira ExtraCondensed Bold"/>
                <a:cs typeface="Saira ExtraCondensed Bold"/>
                <a:sym typeface="Saira ExtraCondensed Bold"/>
              </a:rPr>
              <a:t>3. SỰ CẦN THIẾT KẾT HỢP NỘI LỰC VÀ NGOẠI LỰC</a:t>
            </a:r>
          </a:p>
        </p:txBody>
      </p:sp>
      <p:sp>
        <p:nvSpPr>
          <p:cNvPr id="3" name="TextBox 5">
            <a:extLst>
              <a:ext uri="{FF2B5EF4-FFF2-40B4-BE49-F238E27FC236}">
                <a16:creationId xmlns:a16="http://schemas.microsoft.com/office/drawing/2014/main" id="{09FA9BAE-9348-1EA4-1868-682CA4D1CB5C}"/>
              </a:ext>
            </a:extLst>
          </p:cNvPr>
          <p:cNvSpPr txBox="1"/>
          <p:nvPr/>
        </p:nvSpPr>
        <p:spPr>
          <a:xfrm>
            <a:off x="1533545" y="5708160"/>
            <a:ext cx="17011465" cy="3098925"/>
          </a:xfrm>
          <a:prstGeom prst="rect">
            <a:avLst/>
          </a:prstGeom>
        </p:spPr>
        <p:txBody>
          <a:bodyPr wrap="square" lIns="0" tIns="0" rIns="0" bIns="0" rtlCol="0" anchor="t">
            <a:spAutoFit/>
          </a:bodyPr>
          <a:lstStyle/>
          <a:p>
            <a:pPr>
              <a:lnSpc>
                <a:spcPts val="12319"/>
              </a:lnSpc>
            </a:pPr>
            <a:r>
              <a:rPr lang="en-US" sz="8799" b="1" err="1">
                <a:solidFill>
                  <a:srgbClr val="EFEEEE"/>
                </a:solidFill>
                <a:latin typeface="Saira ExtraCondensed Bold"/>
                <a:ea typeface="Saira ExtraCondensed Bold"/>
                <a:cs typeface="Saira ExtraCondensed Bold"/>
                <a:sym typeface="Saira ExtraCondensed Bold"/>
              </a:rPr>
              <a:t>Tương</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hỗ</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và</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bổ</a:t>
            </a:r>
            <a:r>
              <a:rPr lang="en-US" sz="8799" b="1">
                <a:solidFill>
                  <a:srgbClr val="EFEEEE"/>
                </a:solidFill>
                <a:latin typeface="Saira ExtraCondensed Bold"/>
                <a:ea typeface="Saira ExtraCondensed Bold"/>
                <a:cs typeface="Saira ExtraCondensed Bold"/>
                <a:sym typeface="Saira ExtraCondensed Bold"/>
              </a:rPr>
              <a:t> sung </a:t>
            </a:r>
            <a:r>
              <a:rPr lang="en-US" sz="8799" b="1" err="1">
                <a:solidFill>
                  <a:srgbClr val="EFEEEE"/>
                </a:solidFill>
                <a:latin typeface="Saira ExtraCondensed Bold"/>
                <a:ea typeface="Saira ExtraCondensed Bold"/>
                <a:cs typeface="Saira ExtraCondensed Bold"/>
                <a:sym typeface="Saira ExtraCondensed Bold"/>
              </a:rPr>
              <a:t>lẫn</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nhau</a:t>
            </a:r>
            <a:endParaRPr lang="en-US" sz="8799" b="1">
              <a:solidFill>
                <a:srgbClr val="EFEEEE"/>
              </a:solidFill>
              <a:latin typeface="Saira ExtraCondensed Bold"/>
              <a:ea typeface="Saira ExtraCondensed Bold"/>
              <a:cs typeface="Saira ExtraCondensed Bold"/>
              <a:sym typeface="Saira ExtraCondensed Bold"/>
            </a:endParaRPr>
          </a:p>
          <a:p>
            <a:pPr>
              <a:lnSpc>
                <a:spcPts val="12319"/>
              </a:lnSpc>
            </a:pPr>
            <a:endParaRPr lang="en-US" sz="8799" b="1">
              <a:solidFill>
                <a:srgbClr val="EFEEEE"/>
              </a:solidFill>
              <a:latin typeface="Saira ExtraCondensed Bold"/>
              <a:ea typeface="Saira ExtraCondensed Bold"/>
              <a:cs typeface="Saira ExtraCondensed Bold"/>
              <a:sym typeface="Saira ExtraCondensed Bold"/>
            </a:endParaRPr>
          </a:p>
        </p:txBody>
      </p:sp>
      <p:sp>
        <p:nvSpPr>
          <p:cNvPr id="2" name="TextBox 5">
            <a:extLst>
              <a:ext uri="{FF2B5EF4-FFF2-40B4-BE49-F238E27FC236}">
                <a16:creationId xmlns:a16="http://schemas.microsoft.com/office/drawing/2014/main" id="{27115225-79C6-D305-9D31-67E7363AEB01}"/>
              </a:ext>
            </a:extLst>
          </p:cNvPr>
          <p:cNvSpPr txBox="1"/>
          <p:nvPr/>
        </p:nvSpPr>
        <p:spPr>
          <a:xfrm>
            <a:off x="1533543" y="8807085"/>
            <a:ext cx="17011465" cy="1521570"/>
          </a:xfrm>
          <a:prstGeom prst="rect">
            <a:avLst/>
          </a:prstGeom>
        </p:spPr>
        <p:txBody>
          <a:bodyPr wrap="square" lIns="0" tIns="0" rIns="0" bIns="0" rtlCol="0" anchor="t">
            <a:spAutoFit/>
          </a:bodyPr>
          <a:lstStyle/>
          <a:p>
            <a:pPr>
              <a:lnSpc>
                <a:spcPts val="12319"/>
              </a:lnSpc>
            </a:pPr>
            <a:r>
              <a:rPr lang="en-US" sz="8799" b="1" err="1">
                <a:solidFill>
                  <a:srgbClr val="EFEEEE"/>
                </a:solidFill>
                <a:latin typeface="Saira ExtraCondensed Bold"/>
                <a:ea typeface="Saira ExtraCondensed Bold"/>
                <a:cs typeface="Saira ExtraCondensed Bold"/>
                <a:sym typeface="Saira ExtraCondensed Bold"/>
              </a:rPr>
              <a:t>Tránh</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lệ</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thuộc</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vào</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ngoại</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lực</a:t>
            </a:r>
            <a:endParaRPr lang="en-US" sz="8799" b="1">
              <a:solidFill>
                <a:srgbClr val="EFEEEE"/>
              </a:solidFill>
              <a:latin typeface="Saira ExtraCondensed Bold"/>
              <a:ea typeface="Saira ExtraCondensed Bold"/>
              <a:cs typeface="Saira ExtraCondensed Bold"/>
              <a:sym typeface="Saira ExtraCondensed Bold"/>
            </a:endParaRPr>
          </a:p>
        </p:txBody>
      </p:sp>
      <p:sp>
        <p:nvSpPr>
          <p:cNvPr id="5" name="TextBox 5">
            <a:extLst>
              <a:ext uri="{FF2B5EF4-FFF2-40B4-BE49-F238E27FC236}">
                <a16:creationId xmlns:a16="http://schemas.microsoft.com/office/drawing/2014/main" id="{0F4F2295-70F5-2B78-D09E-5CF1F4B75A82}"/>
              </a:ext>
            </a:extLst>
          </p:cNvPr>
          <p:cNvSpPr txBox="1"/>
          <p:nvPr/>
        </p:nvSpPr>
        <p:spPr>
          <a:xfrm>
            <a:off x="1533542" y="12226771"/>
            <a:ext cx="17011465" cy="1521570"/>
          </a:xfrm>
          <a:prstGeom prst="rect">
            <a:avLst/>
          </a:prstGeom>
        </p:spPr>
        <p:txBody>
          <a:bodyPr wrap="square" lIns="0" tIns="0" rIns="0" bIns="0" rtlCol="0" anchor="t">
            <a:spAutoFit/>
          </a:bodyPr>
          <a:lstStyle/>
          <a:p>
            <a:pPr>
              <a:lnSpc>
                <a:spcPts val="12319"/>
              </a:lnSpc>
            </a:pPr>
            <a:r>
              <a:rPr lang="en-US" sz="8799" b="1">
                <a:solidFill>
                  <a:srgbClr val="EFEEEE"/>
                </a:solidFill>
                <a:latin typeface="Saira ExtraCondensed Bold"/>
                <a:ea typeface="Saira ExtraCondensed Bold"/>
                <a:cs typeface="Saira ExtraCondensed Bold"/>
                <a:sym typeface="Saira ExtraCondensed Bold"/>
              </a:rPr>
              <a:t>Tận dụng cơ hội và vượt qua thách thức</a:t>
            </a:r>
          </a:p>
        </p:txBody>
      </p:sp>
    </p:spTree>
    <p:extLst>
      <p:ext uri="{BB962C8B-B14F-4D97-AF65-F5344CB8AC3E}">
        <p14:creationId xmlns:p14="http://schemas.microsoft.com/office/powerpoint/2010/main" val="783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75B0D"/>
        </a:solidFill>
        <a:effectLst/>
      </p:bgPr>
    </p:bg>
    <p:spTree>
      <p:nvGrpSpPr>
        <p:cNvPr id="1" name="">
          <a:extLst>
            <a:ext uri="{FF2B5EF4-FFF2-40B4-BE49-F238E27FC236}">
              <a16:creationId xmlns:a16="http://schemas.microsoft.com/office/drawing/2014/main" id="{49EE9E24-F25F-EBD4-82FE-6F1C3784B7EB}"/>
            </a:ext>
          </a:extLst>
        </p:cNvPr>
        <p:cNvGrpSpPr/>
        <p:nvPr/>
      </p:nvGrpSpPr>
      <p:grpSpPr>
        <a:xfrm>
          <a:off x="0" y="0"/>
          <a:ext cx="0" cy="0"/>
          <a:chOff x="0" y="0"/>
          <a:chExt cx="0" cy="0"/>
        </a:xfrm>
      </p:grpSpPr>
      <p:pic>
        <p:nvPicPr>
          <p:cNvPr id="6" name="Picture 5" descr="A building with a sign on it&#10;&#10;AI-generated content may be incorrect.">
            <a:extLst>
              <a:ext uri="{FF2B5EF4-FFF2-40B4-BE49-F238E27FC236}">
                <a16:creationId xmlns:a16="http://schemas.microsoft.com/office/drawing/2014/main" id="{625FE62B-9457-BA03-9FD7-B4C47658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5450" y="5867119"/>
            <a:ext cx="11335836" cy="8020103"/>
          </a:xfrm>
          <a:prstGeom prst="rect">
            <a:avLst/>
          </a:prstGeom>
          <a:effectLst/>
        </p:spPr>
      </p:pic>
      <p:sp>
        <p:nvSpPr>
          <p:cNvPr id="7" name="TextBox 5">
            <a:extLst>
              <a:ext uri="{FF2B5EF4-FFF2-40B4-BE49-F238E27FC236}">
                <a16:creationId xmlns:a16="http://schemas.microsoft.com/office/drawing/2014/main" id="{E61094FA-B5B9-F2CE-E96C-C09C9D76C254}"/>
              </a:ext>
            </a:extLst>
          </p:cNvPr>
          <p:cNvSpPr txBox="1"/>
          <p:nvPr/>
        </p:nvSpPr>
        <p:spPr>
          <a:xfrm>
            <a:off x="20019296" y="14135912"/>
            <a:ext cx="10791990" cy="1521570"/>
          </a:xfrm>
          <a:prstGeom prst="rect">
            <a:avLst/>
          </a:prstGeom>
        </p:spPr>
        <p:txBody>
          <a:bodyPr wrap="square" lIns="0" tIns="0" rIns="0" bIns="0" rtlCol="0" anchor="t">
            <a:spAutoFit/>
          </a:bodyPr>
          <a:lstStyle/>
          <a:p>
            <a:pPr algn="l">
              <a:lnSpc>
                <a:spcPts val="12319"/>
              </a:lnSpc>
            </a:pPr>
            <a:r>
              <a:rPr lang="en-US" sz="8799" b="1">
                <a:solidFill>
                  <a:srgbClr val="EFEEEE"/>
                </a:solidFill>
                <a:latin typeface="Saira ExtraCondensed Bold"/>
                <a:ea typeface="Saira ExtraCondensed Bold"/>
                <a:cs typeface="Saira ExtraCondensed Bold"/>
                <a:sym typeface="Saira ExtraCondensed Bold"/>
              </a:rPr>
              <a:t>Intel Products Vietnam (</a:t>
            </a:r>
            <a:r>
              <a:rPr lang="en-US" sz="8799" b="1" err="1">
                <a:solidFill>
                  <a:srgbClr val="EFEEEE"/>
                </a:solidFill>
                <a:latin typeface="Saira ExtraCondensed Bold"/>
                <a:ea typeface="Saira ExtraCondensed Bold"/>
                <a:cs typeface="Saira ExtraCondensed Bold"/>
                <a:sym typeface="Saira ExtraCondensed Bold"/>
              </a:rPr>
              <a:t>Mỹ</a:t>
            </a:r>
            <a:r>
              <a:rPr lang="en-US" sz="8799" b="1">
                <a:solidFill>
                  <a:srgbClr val="EFEEEE"/>
                </a:solidFill>
                <a:latin typeface="Saira ExtraCondensed Bold"/>
                <a:ea typeface="Saira ExtraCondensed Bold"/>
                <a:cs typeface="Saira ExtraCondensed Bold"/>
                <a:sym typeface="Saira ExtraCondensed Bold"/>
              </a:rPr>
              <a:t>)</a:t>
            </a:r>
          </a:p>
        </p:txBody>
      </p:sp>
      <p:sp>
        <p:nvSpPr>
          <p:cNvPr id="13" name="TextBox 4">
            <a:extLst>
              <a:ext uri="{FF2B5EF4-FFF2-40B4-BE49-F238E27FC236}">
                <a16:creationId xmlns:a16="http://schemas.microsoft.com/office/drawing/2014/main" id="{2DDF04DF-128D-8F49-E685-612B2BF12E8D}"/>
              </a:ext>
            </a:extLst>
          </p:cNvPr>
          <p:cNvSpPr txBox="1"/>
          <p:nvPr/>
        </p:nvSpPr>
        <p:spPr>
          <a:xfrm>
            <a:off x="1533545" y="1985063"/>
            <a:ext cx="33112576" cy="2872581"/>
          </a:xfrm>
          <a:prstGeom prst="rect">
            <a:avLst/>
          </a:prstGeom>
        </p:spPr>
        <p:txBody>
          <a:bodyPr lIns="0" tIns="0" rIns="0" bIns="0" rtlCol="0" anchor="t">
            <a:spAutoFit/>
          </a:bodyPr>
          <a:lstStyle/>
          <a:p>
            <a:pPr>
              <a:lnSpc>
                <a:spcPts val="22427"/>
              </a:lnSpc>
            </a:pPr>
            <a:r>
              <a:rPr lang="en-US" sz="17251" b="1">
                <a:solidFill>
                  <a:srgbClr val="EFEEEE"/>
                </a:solidFill>
                <a:latin typeface="Saira ExtraCondensed Bold"/>
                <a:ea typeface="Saira ExtraCondensed Bold"/>
                <a:cs typeface="Saira ExtraCondensed Bold"/>
                <a:sym typeface="Saira ExtraCondensed Bold"/>
              </a:rPr>
              <a:t>3. SỰ CẦN THIẾT KẾT HỢP NỘI LỰC VÀ NGOẠI LỰC</a:t>
            </a:r>
          </a:p>
        </p:txBody>
      </p:sp>
      <p:sp>
        <p:nvSpPr>
          <p:cNvPr id="3" name="TextBox 5">
            <a:extLst>
              <a:ext uri="{FF2B5EF4-FFF2-40B4-BE49-F238E27FC236}">
                <a16:creationId xmlns:a16="http://schemas.microsoft.com/office/drawing/2014/main" id="{1C5F8DD3-D409-5559-BFBC-EEF15B850B95}"/>
              </a:ext>
            </a:extLst>
          </p:cNvPr>
          <p:cNvSpPr txBox="1"/>
          <p:nvPr/>
        </p:nvSpPr>
        <p:spPr>
          <a:xfrm>
            <a:off x="1533545" y="5708160"/>
            <a:ext cx="17011465" cy="3098925"/>
          </a:xfrm>
          <a:prstGeom prst="rect">
            <a:avLst/>
          </a:prstGeom>
        </p:spPr>
        <p:txBody>
          <a:bodyPr wrap="square" lIns="0" tIns="0" rIns="0" bIns="0" rtlCol="0" anchor="t">
            <a:spAutoFit/>
          </a:bodyPr>
          <a:lstStyle/>
          <a:p>
            <a:pPr>
              <a:lnSpc>
                <a:spcPts val="12319"/>
              </a:lnSpc>
            </a:pPr>
            <a:r>
              <a:rPr lang="en-US" sz="8799" b="1" err="1">
                <a:solidFill>
                  <a:srgbClr val="EFEEEE"/>
                </a:solidFill>
                <a:latin typeface="Saira ExtraCondensed Bold"/>
                <a:ea typeface="Saira ExtraCondensed Bold"/>
                <a:cs typeface="Saira ExtraCondensed Bold"/>
                <a:sym typeface="Saira ExtraCondensed Bold"/>
              </a:rPr>
              <a:t>Tương</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hỗ</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và</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bổ</a:t>
            </a:r>
            <a:r>
              <a:rPr lang="en-US" sz="8799" b="1">
                <a:solidFill>
                  <a:srgbClr val="EFEEEE"/>
                </a:solidFill>
                <a:latin typeface="Saira ExtraCondensed Bold"/>
                <a:ea typeface="Saira ExtraCondensed Bold"/>
                <a:cs typeface="Saira ExtraCondensed Bold"/>
                <a:sym typeface="Saira ExtraCondensed Bold"/>
              </a:rPr>
              <a:t> sung </a:t>
            </a:r>
            <a:r>
              <a:rPr lang="en-US" sz="8799" b="1" err="1">
                <a:solidFill>
                  <a:srgbClr val="EFEEEE"/>
                </a:solidFill>
                <a:latin typeface="Saira ExtraCondensed Bold"/>
                <a:ea typeface="Saira ExtraCondensed Bold"/>
                <a:cs typeface="Saira ExtraCondensed Bold"/>
                <a:sym typeface="Saira ExtraCondensed Bold"/>
              </a:rPr>
              <a:t>lẫn</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nhau</a:t>
            </a:r>
            <a:endParaRPr lang="en-US" sz="8799" b="1">
              <a:solidFill>
                <a:srgbClr val="EFEEEE"/>
              </a:solidFill>
              <a:latin typeface="Saira ExtraCondensed Bold"/>
              <a:ea typeface="Saira ExtraCondensed Bold"/>
              <a:cs typeface="Saira ExtraCondensed Bold"/>
              <a:sym typeface="Saira ExtraCondensed Bold"/>
            </a:endParaRPr>
          </a:p>
          <a:p>
            <a:pPr>
              <a:lnSpc>
                <a:spcPts val="12319"/>
              </a:lnSpc>
            </a:pPr>
            <a:endParaRPr lang="en-US" sz="8799" b="1">
              <a:solidFill>
                <a:srgbClr val="EFEEEE"/>
              </a:solidFill>
              <a:latin typeface="Saira ExtraCondensed Bold"/>
              <a:ea typeface="Saira ExtraCondensed Bold"/>
              <a:cs typeface="Saira ExtraCondensed Bold"/>
              <a:sym typeface="Saira ExtraCondensed Bold"/>
            </a:endParaRPr>
          </a:p>
        </p:txBody>
      </p:sp>
      <p:sp>
        <p:nvSpPr>
          <p:cNvPr id="4" name="TextBox 5">
            <a:extLst>
              <a:ext uri="{FF2B5EF4-FFF2-40B4-BE49-F238E27FC236}">
                <a16:creationId xmlns:a16="http://schemas.microsoft.com/office/drawing/2014/main" id="{B9967E80-B2A5-5417-4DB5-8A721BB785BB}"/>
              </a:ext>
            </a:extLst>
          </p:cNvPr>
          <p:cNvSpPr txBox="1"/>
          <p:nvPr/>
        </p:nvSpPr>
        <p:spPr>
          <a:xfrm>
            <a:off x="3208453" y="7562639"/>
            <a:ext cx="12395341" cy="7769435"/>
          </a:xfrm>
          <a:prstGeom prst="rect">
            <a:avLst/>
          </a:prstGeom>
        </p:spPr>
        <p:txBody>
          <a:bodyPr wrap="square" lIns="0" tIns="0" rIns="0" bIns="0" rtlCol="0" anchor="t">
            <a:spAutoFit/>
          </a:bodyPr>
          <a:lstStyle/>
          <a:p>
            <a:pPr marL="857250" indent="-857250">
              <a:lnSpc>
                <a:spcPts val="12319"/>
              </a:lnSpc>
              <a:buFont typeface="Arial" panose="020B0604020202020204" pitchFamily="34" charset="0"/>
              <a:buChar char="•"/>
            </a:pPr>
            <a:r>
              <a:rPr lang="en-US" sz="7200" b="1">
                <a:solidFill>
                  <a:srgbClr val="EFEEEE"/>
                </a:solidFill>
                <a:latin typeface="Saira ExtraCondensed Bold"/>
                <a:ea typeface="Saira ExtraCondensed Bold"/>
                <a:cs typeface="Saira ExtraCondensed Bold"/>
                <a:sym typeface="Saira ExtraCondensed Bold"/>
              </a:rPr>
              <a:t>Ngoại </a:t>
            </a:r>
            <a:r>
              <a:rPr lang="en-US" sz="7200" b="1" err="1">
                <a:solidFill>
                  <a:srgbClr val="EFEEEE"/>
                </a:solidFill>
                <a:latin typeface="Saira ExtraCondensed Bold"/>
                <a:ea typeface="Saira ExtraCondensed Bold"/>
                <a:cs typeface="Saira ExtraCondensed Bold"/>
                <a:sym typeface="Saira ExtraCondensed Bold"/>
              </a:rPr>
              <a:t>lực</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đem</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đến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nhiều</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lợi</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ích</a:t>
            </a:r>
            <a:r>
              <a:rPr lang="en-US" sz="7200" b="1">
                <a:solidFill>
                  <a:srgbClr val="EFEEEE"/>
                </a:solidFill>
                <a:latin typeface="Saira ExtraCondensed Bold"/>
                <a:ea typeface="Saira ExtraCondensed Bold"/>
                <a:cs typeface="Saira ExtraCondensed Bold"/>
                <a:sym typeface="Saira ExtraCondensed Bold"/>
              </a:rPr>
              <a:t>, </a:t>
            </a:r>
            <a:r>
              <a:rPr lang="en-US" sz="7200" b="1">
                <a:solidFill>
                  <a:srgbClr val="FFFF8F"/>
                </a:solidFill>
                <a:latin typeface="Saira ExtraCondensed Bold"/>
                <a:ea typeface="Saira ExtraCondensed Bold"/>
                <a:cs typeface="Saira ExtraCondensed Bold"/>
                <a:sym typeface="Saira ExtraCondensed Bold"/>
              </a:rPr>
              <a:t>động lực </a:t>
            </a:r>
            <a:r>
              <a:rPr lang="en-US" sz="7200" b="1">
                <a:solidFill>
                  <a:srgbClr val="EFEEEE"/>
                </a:solidFill>
                <a:latin typeface="Saira ExtraCondensed Bold"/>
                <a:ea typeface="Saira ExtraCondensed Bold"/>
                <a:cs typeface="Saira ExtraCondensed Bold"/>
                <a:sym typeface="Saira ExtraCondensed Bold"/>
              </a:rPr>
              <a:t>như </a:t>
            </a:r>
            <a:r>
              <a:rPr lang="en-US" sz="7200" b="1" err="1">
                <a:solidFill>
                  <a:srgbClr val="EFEEEE"/>
                </a:solidFill>
                <a:latin typeface="Saira ExtraCondensed Bold"/>
                <a:ea typeface="Saira ExtraCondensed Bold"/>
                <a:cs typeface="Saira ExtraCondensed Bold"/>
                <a:sym typeface="Saira ExtraCondensed Bold"/>
              </a:rPr>
              <a:t>công</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nghệ</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hiện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đại</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tiên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tiến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tiếp</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cận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thị</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trường</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toàn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cầu</a:t>
            </a:r>
            <a:r>
              <a:rPr lang="en-US" sz="7200" b="1">
                <a:solidFill>
                  <a:srgbClr val="EFEEEE"/>
                </a:solidFill>
                <a:latin typeface="Saira ExtraCondensed Bold"/>
                <a:ea typeface="Saira ExtraCondensed Bold"/>
                <a:cs typeface="Saira ExtraCondensed Bold"/>
                <a:sym typeface="Saira ExtraCondensed Bold"/>
              </a:rPr>
              <a:t>… </a:t>
            </a:r>
          </a:p>
          <a:p>
            <a:pPr marL="857250" indent="-857250">
              <a:lnSpc>
                <a:spcPts val="12319"/>
              </a:lnSpc>
              <a:buFont typeface="Arial" panose="020B0604020202020204" pitchFamily="34" charset="0"/>
              <a:buChar char="•"/>
            </a:pPr>
            <a:r>
              <a:rPr lang="en-US" sz="7200" b="1" err="1">
                <a:solidFill>
                  <a:srgbClr val="EFEEEE"/>
                </a:solidFill>
                <a:latin typeface="Saira ExtraCondensed Bold"/>
                <a:ea typeface="Saira ExtraCondensed Bold"/>
                <a:cs typeface="Saira ExtraCondensed Bold"/>
                <a:sym typeface="Saira ExtraCondensed Bold"/>
              </a:rPr>
              <a:t>Nội</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lực</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là</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FFFF8F"/>
                </a:solidFill>
                <a:latin typeface="Saira ExtraCondensed Bold"/>
                <a:ea typeface="Saira ExtraCondensed Bold"/>
                <a:cs typeface="Saira ExtraCondensed Bold"/>
                <a:sym typeface="Saira ExtraCondensed Bold"/>
              </a:rPr>
              <a:t>nền</a:t>
            </a:r>
            <a:r>
              <a:rPr lang="en-US" sz="7200" b="1">
                <a:solidFill>
                  <a:srgbClr val="FFFF8F"/>
                </a:solidFill>
                <a:latin typeface="Saira ExtraCondensed Bold"/>
                <a:ea typeface="Saira ExtraCondensed Bold"/>
                <a:cs typeface="Saira ExtraCondensed Bold"/>
                <a:sym typeface="Saira ExtraCondensed Bold"/>
              </a:rPr>
              <a:t> </a:t>
            </a:r>
            <a:r>
              <a:rPr lang="en-US" sz="7200" b="1" err="1">
                <a:solidFill>
                  <a:srgbClr val="FFFF8F"/>
                </a:solidFill>
                <a:latin typeface="Saira ExtraCondensed Bold"/>
                <a:ea typeface="Saira ExtraCondensed Bold"/>
                <a:cs typeface="Saira ExtraCondensed Bold"/>
                <a:sym typeface="Saira ExtraCondensed Bold"/>
              </a:rPr>
              <a:t>tảng</a:t>
            </a:r>
            <a:r>
              <a:rPr lang="en-US" sz="7200" b="1">
                <a:solidFill>
                  <a:srgbClr val="FFFF8F"/>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để</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tiếp</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thu</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và</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vận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dụng</a:t>
            </a:r>
            <a:endParaRPr lang="en-US" sz="7200" b="1">
              <a:solidFill>
                <a:srgbClr val="EFEEEE"/>
              </a:solidFill>
              <a:latin typeface="Saira ExtraCondensed Bold"/>
              <a:ea typeface="Saira ExtraCondensed Bold"/>
              <a:cs typeface="Saira ExtraCondensed Bold"/>
              <a:sym typeface="Saira ExtraCondensed Bold"/>
            </a:endParaRPr>
          </a:p>
        </p:txBody>
      </p:sp>
    </p:spTree>
    <p:extLst>
      <p:ext uri="{BB962C8B-B14F-4D97-AF65-F5344CB8AC3E}">
        <p14:creationId xmlns:p14="http://schemas.microsoft.com/office/powerpoint/2010/main" val="15683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75B0D"/>
        </a:solidFill>
        <a:effectLst/>
      </p:bgPr>
    </p:bg>
    <p:spTree>
      <p:nvGrpSpPr>
        <p:cNvPr id="1" name="">
          <a:extLst>
            <a:ext uri="{FF2B5EF4-FFF2-40B4-BE49-F238E27FC236}">
              <a16:creationId xmlns:a16="http://schemas.microsoft.com/office/drawing/2014/main" id="{6702CF05-7E12-B88A-7B98-590D3FD4006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27BF44E7-02E1-4ED2-A3DF-681171E5F8AA}"/>
              </a:ext>
            </a:extLst>
          </p:cNvPr>
          <p:cNvSpPr txBox="1"/>
          <p:nvPr/>
        </p:nvSpPr>
        <p:spPr>
          <a:xfrm>
            <a:off x="1533545" y="1985063"/>
            <a:ext cx="33112576" cy="2872581"/>
          </a:xfrm>
          <a:prstGeom prst="rect">
            <a:avLst/>
          </a:prstGeom>
        </p:spPr>
        <p:txBody>
          <a:bodyPr lIns="0" tIns="0" rIns="0" bIns="0" rtlCol="0" anchor="t">
            <a:spAutoFit/>
          </a:bodyPr>
          <a:lstStyle/>
          <a:p>
            <a:pPr>
              <a:lnSpc>
                <a:spcPts val="22427"/>
              </a:lnSpc>
            </a:pPr>
            <a:r>
              <a:rPr lang="en-US" sz="17251" b="1">
                <a:solidFill>
                  <a:srgbClr val="EFEEEE"/>
                </a:solidFill>
                <a:latin typeface="Saira ExtraCondensed Bold"/>
                <a:ea typeface="Saira ExtraCondensed Bold"/>
                <a:cs typeface="Saira ExtraCondensed Bold"/>
                <a:sym typeface="Saira ExtraCondensed Bold"/>
              </a:rPr>
              <a:t>3. SỰ CẦN THIẾT KẾT HỢP NỘI LỰC VÀ NGOẠI LỰC</a:t>
            </a:r>
          </a:p>
        </p:txBody>
      </p:sp>
      <p:sp>
        <p:nvSpPr>
          <p:cNvPr id="5" name="TextBox 5">
            <a:extLst>
              <a:ext uri="{FF2B5EF4-FFF2-40B4-BE49-F238E27FC236}">
                <a16:creationId xmlns:a16="http://schemas.microsoft.com/office/drawing/2014/main" id="{02715EFC-294E-D234-A8BC-23ACBE7E15EC}"/>
              </a:ext>
            </a:extLst>
          </p:cNvPr>
          <p:cNvSpPr txBox="1"/>
          <p:nvPr/>
        </p:nvSpPr>
        <p:spPr>
          <a:xfrm>
            <a:off x="1533545" y="5708160"/>
            <a:ext cx="17011465" cy="1521570"/>
          </a:xfrm>
          <a:prstGeom prst="rect">
            <a:avLst/>
          </a:prstGeom>
        </p:spPr>
        <p:txBody>
          <a:bodyPr wrap="square" lIns="0" tIns="0" rIns="0" bIns="0" rtlCol="0" anchor="t">
            <a:spAutoFit/>
          </a:bodyPr>
          <a:lstStyle/>
          <a:p>
            <a:pPr>
              <a:lnSpc>
                <a:spcPts val="12319"/>
              </a:lnSpc>
            </a:pPr>
            <a:r>
              <a:rPr lang="en-US" sz="8799" b="1" err="1">
                <a:solidFill>
                  <a:srgbClr val="EFEEEE"/>
                </a:solidFill>
                <a:latin typeface="Saira ExtraCondensed Bold"/>
                <a:ea typeface="Saira ExtraCondensed Bold"/>
                <a:cs typeface="Saira ExtraCondensed Bold"/>
                <a:sym typeface="Saira ExtraCondensed Bold"/>
              </a:rPr>
              <a:t>Tránh</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lệ</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thuộc</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vào</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ngoại</a:t>
            </a:r>
            <a:r>
              <a:rPr lang="en-US" sz="8799" b="1">
                <a:solidFill>
                  <a:srgbClr val="EFEEEE"/>
                </a:solidFill>
                <a:latin typeface="Saira ExtraCondensed Bold"/>
                <a:ea typeface="Saira ExtraCondensed Bold"/>
                <a:cs typeface="Saira ExtraCondensed Bold"/>
                <a:sym typeface="Saira ExtraCondensed Bold"/>
              </a:rPr>
              <a:t> </a:t>
            </a:r>
            <a:r>
              <a:rPr lang="en-US" sz="8799" b="1" err="1">
                <a:solidFill>
                  <a:srgbClr val="EFEEEE"/>
                </a:solidFill>
                <a:latin typeface="Saira ExtraCondensed Bold"/>
                <a:ea typeface="Saira ExtraCondensed Bold"/>
                <a:cs typeface="Saira ExtraCondensed Bold"/>
                <a:sym typeface="Saira ExtraCondensed Bold"/>
              </a:rPr>
              <a:t>lực</a:t>
            </a:r>
            <a:endParaRPr lang="en-US" sz="8799" b="1">
              <a:solidFill>
                <a:srgbClr val="EFEEEE"/>
              </a:solidFill>
              <a:latin typeface="Saira ExtraCondensed Bold"/>
              <a:ea typeface="Saira ExtraCondensed Bold"/>
              <a:cs typeface="Saira ExtraCondensed Bold"/>
              <a:sym typeface="Saira ExtraCondensed Bold"/>
            </a:endParaRPr>
          </a:p>
        </p:txBody>
      </p:sp>
      <p:sp>
        <p:nvSpPr>
          <p:cNvPr id="2" name="TextBox 5">
            <a:extLst>
              <a:ext uri="{FF2B5EF4-FFF2-40B4-BE49-F238E27FC236}">
                <a16:creationId xmlns:a16="http://schemas.microsoft.com/office/drawing/2014/main" id="{95C80A71-011B-824C-6515-6970A527EF00}"/>
              </a:ext>
            </a:extLst>
          </p:cNvPr>
          <p:cNvSpPr txBox="1"/>
          <p:nvPr/>
        </p:nvSpPr>
        <p:spPr>
          <a:xfrm>
            <a:off x="3208452" y="7562639"/>
            <a:ext cx="20234109" cy="7769435"/>
          </a:xfrm>
          <a:prstGeom prst="rect">
            <a:avLst/>
          </a:prstGeom>
        </p:spPr>
        <p:txBody>
          <a:bodyPr wrap="square" lIns="0" tIns="0" rIns="0" bIns="0" rtlCol="0" anchor="t">
            <a:spAutoFit/>
          </a:bodyPr>
          <a:lstStyle/>
          <a:p>
            <a:pPr marL="857250" indent="-857250">
              <a:lnSpc>
                <a:spcPts val="12319"/>
              </a:lnSpc>
              <a:buFont typeface="Arial" panose="020B0604020202020204" pitchFamily="34" charset="0"/>
              <a:buChar char="•"/>
            </a:pPr>
            <a:r>
              <a:rPr lang="en-US" sz="7200" b="1">
                <a:solidFill>
                  <a:srgbClr val="EFEEEE"/>
                </a:solidFill>
                <a:latin typeface="Saira ExtraCondensed Bold"/>
                <a:ea typeface="Saira ExtraCondensed Bold"/>
                <a:cs typeface="Saira ExtraCondensed Bold"/>
                <a:sym typeface="Saira ExtraCondensed Bold"/>
              </a:rPr>
              <a:t>Bảo </a:t>
            </a:r>
            <a:r>
              <a:rPr lang="en-US" sz="7200" b="1" err="1">
                <a:solidFill>
                  <a:srgbClr val="EFEEEE"/>
                </a:solidFill>
                <a:latin typeface="Saira ExtraCondensed Bold"/>
                <a:ea typeface="Saira ExtraCondensed Bold"/>
                <a:cs typeface="Saira ExtraCondensed Bold"/>
                <a:sym typeface="Saira ExtraCondensed Bold"/>
              </a:rPr>
              <a:t>vệ</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chủ</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quyền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và</a:t>
            </a:r>
            <a:r>
              <a:rPr lang="en-US" sz="7200" b="1">
                <a:solidFill>
                  <a:srgbClr val="EFEEEE"/>
                </a:solidFill>
                <a:latin typeface="Saira ExtraCondensed Bold"/>
                <a:ea typeface="Saira ExtraCondensed Bold"/>
                <a:cs typeface="Saira ExtraCondensed Bold"/>
                <a:sym typeface="Saira ExtraCondensed Bold"/>
              </a:rPr>
              <a:t> an </a:t>
            </a:r>
            <a:r>
              <a:rPr lang="en-US" sz="7200" b="1" err="1">
                <a:solidFill>
                  <a:srgbClr val="EFEEEE"/>
                </a:solidFill>
                <a:latin typeface="Saira ExtraCondensed Bold"/>
                <a:ea typeface="Saira ExtraCondensed Bold"/>
                <a:cs typeface="Saira ExtraCondensed Bold"/>
                <a:sym typeface="Saira ExtraCondensed Bold"/>
              </a:rPr>
              <a:t>ninh</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kinh</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tế</a:t>
            </a:r>
            <a:endParaRPr lang="en-US" sz="7200" b="1">
              <a:solidFill>
                <a:srgbClr val="EFEEEE"/>
              </a:solidFill>
              <a:latin typeface="Saira ExtraCondensed Bold"/>
              <a:ea typeface="Saira ExtraCondensed Bold"/>
              <a:cs typeface="Saira ExtraCondensed Bold"/>
              <a:sym typeface="Saira ExtraCondensed Bold"/>
            </a:endParaRPr>
          </a:p>
          <a:p>
            <a:pPr marL="857250" indent="-857250">
              <a:lnSpc>
                <a:spcPts val="12319"/>
              </a:lnSpc>
              <a:buFont typeface="Arial" panose="020B0604020202020204" pitchFamily="34" charset="0"/>
              <a:buChar char="•"/>
            </a:pPr>
            <a:r>
              <a:rPr lang="vi-VN" sz="7200" b="1">
                <a:solidFill>
                  <a:srgbClr val="EFEEEE"/>
                </a:solidFill>
                <a:latin typeface="Saira ExtraCondensed Bold"/>
                <a:ea typeface="Saira ExtraCondensed Bold"/>
                <a:cs typeface="Saira ExtraCondensed Bold"/>
                <a:sym typeface="Saira ExtraCondensed Bold"/>
              </a:rPr>
              <a:t>Đa dạng hoá đối tác, thị trường, nguồn cung</a:t>
            </a:r>
            <a:endParaRPr lang="en-US" sz="7200" b="1">
              <a:solidFill>
                <a:srgbClr val="EFEEEE"/>
              </a:solidFill>
              <a:latin typeface="Saira ExtraCondensed Bold"/>
              <a:ea typeface="Saira ExtraCondensed Bold"/>
              <a:cs typeface="Saira ExtraCondensed Bold"/>
              <a:sym typeface="Saira ExtraCondensed Bold"/>
            </a:endParaRPr>
          </a:p>
          <a:p>
            <a:pPr marL="857250" indent="-857250">
              <a:lnSpc>
                <a:spcPts val="12319"/>
              </a:lnSpc>
              <a:buFont typeface="Arial" panose="020B0604020202020204" pitchFamily="34" charset="0"/>
              <a:buChar char="•"/>
            </a:pPr>
            <a:r>
              <a:rPr lang="vi-VN" sz="7200" b="1">
                <a:solidFill>
                  <a:srgbClr val="EFEEEE"/>
                </a:solidFill>
                <a:latin typeface="Saira ExtraCondensed Bold"/>
                <a:ea typeface="Saira ExtraCondensed Bold"/>
                <a:cs typeface="Saira ExtraCondensed Bold"/>
                <a:sym typeface="Saira ExtraCondensed Bold"/>
              </a:rPr>
              <a:t>Đầu tư vào R&amp;D và công nghệ trong nước</a:t>
            </a:r>
            <a:endParaRPr lang="en-US" sz="7200" b="1">
              <a:solidFill>
                <a:srgbClr val="EFEEEE"/>
              </a:solidFill>
              <a:latin typeface="Saira ExtraCondensed Bold"/>
              <a:ea typeface="Saira ExtraCondensed Bold"/>
              <a:cs typeface="Saira ExtraCondensed Bold"/>
              <a:sym typeface="Saira ExtraCondensed Bold"/>
            </a:endParaRPr>
          </a:p>
          <a:p>
            <a:pPr marL="857250" indent="-857250">
              <a:lnSpc>
                <a:spcPts val="12319"/>
              </a:lnSpc>
              <a:buFont typeface="Arial" panose="020B0604020202020204" pitchFamily="34" charset="0"/>
              <a:buChar char="•"/>
            </a:pPr>
            <a:r>
              <a:rPr lang="vi-VN" sz="7200" b="1">
                <a:solidFill>
                  <a:srgbClr val="EFEEEE"/>
                </a:solidFill>
                <a:latin typeface="Saira ExtraCondensed Bold"/>
                <a:ea typeface="Saira ExtraCondensed Bold"/>
                <a:cs typeface="Saira ExtraCondensed Bold"/>
                <a:sym typeface="Saira ExtraCondensed Bold"/>
              </a:rPr>
              <a:t>Giữ cân bằng giữa tận dụng ngoại lực và tự cường nội lực</a:t>
            </a:r>
          </a:p>
          <a:p>
            <a:pPr marL="857250" indent="-857250">
              <a:lnSpc>
                <a:spcPts val="12319"/>
              </a:lnSpc>
              <a:buFont typeface="Arial" panose="020B0604020202020204" pitchFamily="34" charset="0"/>
              <a:buChar char="•"/>
            </a:pPr>
            <a:r>
              <a:rPr lang="en-US" sz="7200" b="1" err="1">
                <a:solidFill>
                  <a:srgbClr val="EFEEEE"/>
                </a:solidFill>
                <a:latin typeface="Saira ExtraCondensed Bold"/>
                <a:ea typeface="Saira ExtraCondensed Bold"/>
                <a:cs typeface="Saira ExtraCondensed Bold"/>
                <a:sym typeface="Saira ExtraCondensed Bold"/>
              </a:rPr>
              <a:t>Kiểm</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soát</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và</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quản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lý</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viện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trợ</a:t>
            </a:r>
            <a:endParaRPr lang="en-US" sz="7200" b="1">
              <a:solidFill>
                <a:srgbClr val="EFEEEE"/>
              </a:solidFill>
              <a:latin typeface="Saira ExtraCondensed Bold"/>
              <a:ea typeface="Saira ExtraCondensed Bold"/>
              <a:cs typeface="Saira ExtraCondensed Bold"/>
              <a:sym typeface="Saira ExtraCondensed Bold"/>
            </a:endParaRPr>
          </a:p>
        </p:txBody>
      </p:sp>
      <p:pic>
        <p:nvPicPr>
          <p:cNvPr id="10" name="Picture 9" descr="A close-up of a logo&#10;&#10;AI-generated content may be incorrect.">
            <a:extLst>
              <a:ext uri="{FF2B5EF4-FFF2-40B4-BE49-F238E27FC236}">
                <a16:creationId xmlns:a16="http://schemas.microsoft.com/office/drawing/2014/main" id="{3818D882-1F50-434D-B613-848DC4F5C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6757" y="5561849"/>
            <a:ext cx="5181303" cy="5181303"/>
          </a:xfrm>
          <a:prstGeom prst="rect">
            <a:avLst/>
          </a:prstGeom>
        </p:spPr>
      </p:pic>
      <p:sp>
        <p:nvSpPr>
          <p:cNvPr id="12" name="TextBox 5">
            <a:extLst>
              <a:ext uri="{FF2B5EF4-FFF2-40B4-BE49-F238E27FC236}">
                <a16:creationId xmlns:a16="http://schemas.microsoft.com/office/drawing/2014/main" id="{AD128732-D46A-D45B-2E2B-6A1A3BF9278F}"/>
              </a:ext>
            </a:extLst>
          </p:cNvPr>
          <p:cNvSpPr txBox="1"/>
          <p:nvPr/>
        </p:nvSpPr>
        <p:spPr>
          <a:xfrm>
            <a:off x="27358955" y="6603037"/>
            <a:ext cx="10791990" cy="3098925"/>
          </a:xfrm>
          <a:prstGeom prst="rect">
            <a:avLst/>
          </a:prstGeom>
        </p:spPr>
        <p:txBody>
          <a:bodyPr wrap="square" lIns="0" tIns="0" rIns="0" bIns="0" rtlCol="0" anchor="t">
            <a:spAutoFit/>
          </a:bodyPr>
          <a:lstStyle/>
          <a:p>
            <a:pPr algn="l">
              <a:lnSpc>
                <a:spcPts val="12319"/>
              </a:lnSpc>
            </a:pPr>
            <a:r>
              <a:rPr lang="en-US" sz="8799" b="1">
                <a:solidFill>
                  <a:srgbClr val="EFEEEE"/>
                </a:solidFill>
                <a:latin typeface="Saira ExtraCondensed Bold"/>
                <a:ea typeface="Saira ExtraCondensed Bold"/>
                <a:cs typeface="Saira ExtraCondensed Bold"/>
                <a:sym typeface="Saira ExtraCondensed Bold"/>
              </a:rPr>
              <a:t>VitaJean </a:t>
            </a:r>
          </a:p>
          <a:p>
            <a:pPr algn="l">
              <a:lnSpc>
                <a:spcPts val="12319"/>
              </a:lnSpc>
            </a:pPr>
            <a:r>
              <a:rPr lang="en-US" sz="8799" b="1">
                <a:solidFill>
                  <a:srgbClr val="EFEEEE"/>
                </a:solidFill>
                <a:latin typeface="Saira ExtraCondensed Bold"/>
                <a:ea typeface="Saira ExtraCondensed Bold"/>
                <a:cs typeface="Saira ExtraCondensed Bold"/>
                <a:sym typeface="Saira ExtraCondensed Bold"/>
              </a:rPr>
              <a:t>(ngành dệt may)</a:t>
            </a:r>
          </a:p>
        </p:txBody>
      </p:sp>
      <p:pic>
        <p:nvPicPr>
          <p:cNvPr id="13" name="Picture 12">
            <a:extLst>
              <a:ext uri="{FF2B5EF4-FFF2-40B4-BE49-F238E27FC236}">
                <a16:creationId xmlns:a16="http://schemas.microsoft.com/office/drawing/2014/main" id="{AEE18903-DA71-FEFF-5ACC-A1D909649F0A}"/>
              </a:ext>
            </a:extLst>
          </p:cNvPr>
          <p:cNvPicPr>
            <a:picLocks noChangeAspect="1"/>
          </p:cNvPicPr>
          <p:nvPr/>
        </p:nvPicPr>
        <p:blipFill>
          <a:blip r:embed="rId3"/>
          <a:stretch>
            <a:fillRect/>
          </a:stretch>
        </p:blipFill>
        <p:spPr>
          <a:xfrm>
            <a:off x="21836757" y="11494472"/>
            <a:ext cx="7906643" cy="5268231"/>
          </a:xfrm>
          <a:prstGeom prst="rect">
            <a:avLst/>
          </a:prstGeom>
        </p:spPr>
      </p:pic>
      <p:sp>
        <p:nvSpPr>
          <p:cNvPr id="15" name="TextBox 5">
            <a:extLst>
              <a:ext uri="{FF2B5EF4-FFF2-40B4-BE49-F238E27FC236}">
                <a16:creationId xmlns:a16="http://schemas.microsoft.com/office/drawing/2014/main" id="{60682C6E-149B-BA32-E3D0-4BF919B673F5}"/>
              </a:ext>
            </a:extLst>
          </p:cNvPr>
          <p:cNvSpPr txBox="1"/>
          <p:nvPr/>
        </p:nvSpPr>
        <p:spPr>
          <a:xfrm>
            <a:off x="30037526" y="11790447"/>
            <a:ext cx="10791990" cy="4676280"/>
          </a:xfrm>
          <a:prstGeom prst="rect">
            <a:avLst/>
          </a:prstGeom>
        </p:spPr>
        <p:txBody>
          <a:bodyPr wrap="square" lIns="0" tIns="0" rIns="0" bIns="0" rtlCol="0" anchor="t">
            <a:spAutoFit/>
          </a:bodyPr>
          <a:lstStyle/>
          <a:p>
            <a:pPr algn="l">
              <a:lnSpc>
                <a:spcPts val="12319"/>
              </a:lnSpc>
            </a:pPr>
            <a:r>
              <a:rPr lang="en-US" sz="8799" b="1">
                <a:solidFill>
                  <a:srgbClr val="EFEEEE"/>
                </a:solidFill>
                <a:latin typeface="Saira ExtraCondensed Bold"/>
                <a:ea typeface="Saira ExtraCondensed Bold"/>
                <a:cs typeface="Saira ExtraCondensed Bold"/>
                <a:sym typeface="Saira ExtraCondensed Bold"/>
              </a:rPr>
              <a:t>Đàm phán với </a:t>
            </a:r>
          </a:p>
          <a:p>
            <a:pPr algn="l">
              <a:lnSpc>
                <a:spcPts val="12319"/>
              </a:lnSpc>
            </a:pPr>
            <a:r>
              <a:rPr lang="en-US" sz="8799" b="1">
                <a:solidFill>
                  <a:srgbClr val="EFEEEE"/>
                </a:solidFill>
                <a:latin typeface="Saira ExtraCondensed Bold"/>
                <a:ea typeface="Saira ExtraCondensed Bold"/>
                <a:cs typeface="Saira ExtraCondensed Bold"/>
                <a:sym typeface="Saira ExtraCondensed Bold"/>
              </a:rPr>
              <a:t>Mỹ cuối tháng</a:t>
            </a:r>
          </a:p>
          <a:p>
            <a:pPr algn="l">
              <a:lnSpc>
                <a:spcPts val="12319"/>
              </a:lnSpc>
            </a:pPr>
            <a:r>
              <a:rPr lang="en-US" sz="8799" b="1">
                <a:solidFill>
                  <a:srgbClr val="EFEEEE"/>
                </a:solidFill>
                <a:latin typeface="Saira ExtraCondensed Bold"/>
                <a:ea typeface="Saira ExtraCondensed Bold"/>
                <a:cs typeface="Saira ExtraCondensed Bold"/>
                <a:sym typeface="Saira ExtraCondensed Bold"/>
              </a:rPr>
              <a:t> 5/2025</a:t>
            </a:r>
          </a:p>
        </p:txBody>
      </p:sp>
    </p:spTree>
    <p:extLst>
      <p:ext uri="{BB962C8B-B14F-4D97-AF65-F5344CB8AC3E}">
        <p14:creationId xmlns:p14="http://schemas.microsoft.com/office/powerpoint/2010/main" val="390471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750"/>
                                        <p:tgtEl>
                                          <p:spTgt spid="12"/>
                                        </p:tgtEl>
                                      </p:cBhvr>
                                    </p:animEffect>
                                    <p:anim calcmode="lin" valueType="num">
                                      <p:cBhvr>
                                        <p:cTn id="18" dur="750" fill="hold"/>
                                        <p:tgtEl>
                                          <p:spTgt spid="12"/>
                                        </p:tgtEl>
                                        <p:attrNameLst>
                                          <p:attrName>ppt_x</p:attrName>
                                        </p:attrNameLst>
                                      </p:cBhvr>
                                      <p:tavLst>
                                        <p:tav tm="0">
                                          <p:val>
                                            <p:strVal val="#ppt_x"/>
                                          </p:val>
                                        </p:tav>
                                        <p:tav tm="100000">
                                          <p:val>
                                            <p:strVal val="#ppt_x"/>
                                          </p:val>
                                        </p:tav>
                                      </p:tavLst>
                                    </p:anim>
                                    <p:anim calcmode="lin" valueType="num">
                                      <p:cBhvr>
                                        <p:cTn id="19" dur="75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ppt_x</p:attrName>
                                        </p:attrNameLst>
                                      </p:cBhvr>
                                      <p:tavLst>
                                        <p:tav tm="0">
                                          <p:val>
                                            <p:strVal val="#ppt_x"/>
                                          </p:val>
                                        </p:tav>
                                        <p:tav tm="100000">
                                          <p:val>
                                            <p:strVal val="#ppt_x"/>
                                          </p:val>
                                        </p:tav>
                                      </p:tavLst>
                                    </p:anim>
                                    <p:anim calcmode="lin" valueType="num">
                                      <p:cBhvr>
                                        <p:cTn id="25" dur="75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anim calcmode="lin" valueType="num">
                                      <p:cBhvr>
                                        <p:cTn id="29" dur="750" fill="hold"/>
                                        <p:tgtEl>
                                          <p:spTgt spid="15"/>
                                        </p:tgtEl>
                                        <p:attrNameLst>
                                          <p:attrName>ppt_x</p:attrName>
                                        </p:attrNameLst>
                                      </p:cBhvr>
                                      <p:tavLst>
                                        <p:tav tm="0">
                                          <p:val>
                                            <p:strVal val="#ppt_x"/>
                                          </p:val>
                                        </p:tav>
                                        <p:tav tm="100000">
                                          <p:val>
                                            <p:strVal val="#ppt_x"/>
                                          </p:val>
                                        </p:tav>
                                      </p:tavLst>
                                    </p:anim>
                                    <p:anim calcmode="lin" valueType="num">
                                      <p:cBhvr>
                                        <p:cTn id="3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75B0D"/>
        </a:solidFill>
        <a:effectLst/>
      </p:bgPr>
    </p:bg>
    <p:spTree>
      <p:nvGrpSpPr>
        <p:cNvPr id="1" name="">
          <a:extLst>
            <a:ext uri="{FF2B5EF4-FFF2-40B4-BE49-F238E27FC236}">
              <a16:creationId xmlns:a16="http://schemas.microsoft.com/office/drawing/2014/main" id="{65DF5723-994F-147B-D836-2E7BA9FB08FA}"/>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871C02F-E2B4-F48B-F32F-F6A1853E552C}"/>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3. SỰ CẦN THIẾT KẾT HỢP NỘI LỰC VÀ NGOẠI LỰC</a:t>
            </a:r>
          </a:p>
        </p:txBody>
      </p:sp>
      <p:sp>
        <p:nvSpPr>
          <p:cNvPr id="5" name="TextBox 5">
            <a:extLst>
              <a:ext uri="{FF2B5EF4-FFF2-40B4-BE49-F238E27FC236}">
                <a16:creationId xmlns:a16="http://schemas.microsoft.com/office/drawing/2014/main" id="{24F78A11-BBB3-7B03-6D1C-C9FD408C75EF}"/>
              </a:ext>
            </a:extLst>
          </p:cNvPr>
          <p:cNvSpPr txBox="1"/>
          <p:nvPr/>
        </p:nvSpPr>
        <p:spPr>
          <a:xfrm>
            <a:off x="1533545" y="5708160"/>
            <a:ext cx="17011465" cy="1521570"/>
          </a:xfrm>
          <a:prstGeom prst="rect">
            <a:avLst/>
          </a:prstGeom>
        </p:spPr>
        <p:txBody>
          <a:bodyPr wrap="square" lIns="0" tIns="0" rIns="0" bIns="0" rtlCol="0" anchor="t">
            <a:spAutoFit/>
          </a:bodyPr>
          <a:lstStyle/>
          <a:p>
            <a:pPr>
              <a:lnSpc>
                <a:spcPts val="12319"/>
              </a:lnSpc>
            </a:pPr>
            <a:r>
              <a:rPr lang="en-US" sz="8799" b="1">
                <a:solidFill>
                  <a:srgbClr val="EFEEEE"/>
                </a:solidFill>
                <a:latin typeface="Saira ExtraCondensed Bold"/>
                <a:ea typeface="Saira ExtraCondensed Bold"/>
                <a:cs typeface="Saira ExtraCondensed Bold"/>
                <a:sym typeface="Saira ExtraCondensed Bold"/>
              </a:rPr>
              <a:t>Tận dụng cơ hội và vượt qua thách thức</a:t>
            </a:r>
          </a:p>
        </p:txBody>
      </p:sp>
      <p:sp>
        <p:nvSpPr>
          <p:cNvPr id="2" name="TextBox 5">
            <a:extLst>
              <a:ext uri="{FF2B5EF4-FFF2-40B4-BE49-F238E27FC236}">
                <a16:creationId xmlns:a16="http://schemas.microsoft.com/office/drawing/2014/main" id="{A05F94EF-DD7B-1505-B024-F0A71258DB1F}"/>
              </a:ext>
            </a:extLst>
          </p:cNvPr>
          <p:cNvSpPr txBox="1"/>
          <p:nvPr/>
        </p:nvSpPr>
        <p:spPr>
          <a:xfrm>
            <a:off x="2794001" y="7860402"/>
            <a:ext cx="21869400" cy="6370975"/>
          </a:xfrm>
          <a:prstGeom prst="rect">
            <a:avLst/>
          </a:prstGeom>
        </p:spPr>
        <p:txBody>
          <a:bodyPr wrap="square" lIns="0" tIns="0" rIns="0" bIns="0" rtlCol="0" anchor="t">
            <a:spAutoFit/>
          </a:bodyPr>
          <a:lstStyle/>
          <a:p>
            <a:pPr marL="857250" indent="-857250">
              <a:lnSpc>
                <a:spcPct val="200000"/>
              </a:lnSpc>
              <a:buFont typeface="Arial" panose="020B0604020202020204" pitchFamily="34" charset="0"/>
              <a:buChar char="•"/>
            </a:pPr>
            <a:r>
              <a:rPr lang="vi-VN" sz="7200" b="1">
                <a:solidFill>
                  <a:srgbClr val="EFEEEE"/>
                </a:solidFill>
                <a:latin typeface="Saira ExtraCondensed Bold"/>
                <a:ea typeface="Saira ExtraCondensed Bold"/>
                <a:cs typeface="Saira ExtraCondensed Bold"/>
                <a:sym typeface="Saira ExtraCondensed Bold"/>
              </a:rPr>
              <a:t>Lập kế hoạch chiến lược dài hạn</a:t>
            </a:r>
            <a:endParaRPr lang="en-US" sz="7200" b="1">
              <a:solidFill>
                <a:srgbClr val="EFEEEE"/>
              </a:solidFill>
              <a:latin typeface="Saira ExtraCondensed Bold"/>
              <a:ea typeface="Saira ExtraCondensed Bold"/>
              <a:cs typeface="Saira ExtraCondensed Bold"/>
              <a:sym typeface="Saira ExtraCondensed Bold"/>
            </a:endParaRPr>
          </a:p>
          <a:p>
            <a:pPr marL="857250" indent="-857250">
              <a:lnSpc>
                <a:spcPct val="200000"/>
              </a:lnSpc>
              <a:buFont typeface="Arial" panose="020B0604020202020204" pitchFamily="34" charset="0"/>
              <a:buChar char="•"/>
            </a:pPr>
            <a:r>
              <a:rPr lang="vi-VN" sz="7200" b="1">
                <a:solidFill>
                  <a:srgbClr val="EFEEEE"/>
                </a:solidFill>
                <a:latin typeface="Saira ExtraCondensed Bold"/>
                <a:ea typeface="Saira ExtraCondensed Bold"/>
                <a:cs typeface="Saira ExtraCondensed Bold"/>
                <a:sym typeface="Saira ExtraCondensed Bold"/>
              </a:rPr>
              <a:t>Nâng cao năng lực tiếp nhận công nghệ và đổi mới sáng tạo</a:t>
            </a:r>
          </a:p>
          <a:p>
            <a:pPr marL="857250" indent="-857250">
              <a:lnSpc>
                <a:spcPct val="200000"/>
              </a:lnSpc>
              <a:buFont typeface="Arial" panose="020B0604020202020204" pitchFamily="34" charset="0"/>
              <a:buChar char="•"/>
            </a:pPr>
            <a:r>
              <a:rPr lang="en-US" sz="7200" b="1">
                <a:solidFill>
                  <a:srgbClr val="EFEEEE"/>
                </a:solidFill>
                <a:latin typeface="Saira ExtraCondensed Bold"/>
                <a:ea typeface="Saira ExtraCondensed Bold"/>
                <a:cs typeface="Saira ExtraCondensed Bold"/>
                <a:sym typeface="Saira ExtraCondensed Bold"/>
              </a:rPr>
              <a:t>Đào </a:t>
            </a:r>
            <a:r>
              <a:rPr lang="en-US" sz="7200" b="1" err="1">
                <a:solidFill>
                  <a:srgbClr val="EFEEEE"/>
                </a:solidFill>
                <a:latin typeface="Saira ExtraCondensed Bold"/>
                <a:ea typeface="Saira ExtraCondensed Bold"/>
                <a:cs typeface="Saira ExtraCondensed Bold"/>
                <a:sym typeface="Saira ExtraCondensed Bold"/>
              </a:rPr>
              <a:t>tạo</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và</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phát</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huy</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nguồn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nhân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lực</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linh</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hoạt</a:t>
            </a:r>
            <a:endParaRPr lang="en-US" sz="7200" b="1">
              <a:solidFill>
                <a:srgbClr val="EFEEEE"/>
              </a:solidFill>
              <a:latin typeface="Saira ExtraCondensed Bold"/>
              <a:ea typeface="Saira ExtraCondensed Bold"/>
              <a:cs typeface="Saira ExtraCondensed Bold"/>
              <a:sym typeface="Saira ExtraCondensed Bold"/>
            </a:endParaRPr>
          </a:p>
        </p:txBody>
      </p:sp>
    </p:spTree>
    <p:extLst>
      <p:ext uri="{BB962C8B-B14F-4D97-AF65-F5344CB8AC3E}">
        <p14:creationId xmlns:p14="http://schemas.microsoft.com/office/powerpoint/2010/main" val="56704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3B6"/>
        </a:solidFill>
        <a:effectLst/>
      </p:bgPr>
    </p:bg>
    <p:spTree>
      <p:nvGrpSpPr>
        <p:cNvPr id="1" name="">
          <a:extLst>
            <a:ext uri="{FF2B5EF4-FFF2-40B4-BE49-F238E27FC236}">
              <a16:creationId xmlns:a16="http://schemas.microsoft.com/office/drawing/2014/main" id="{DD1AE22F-91ED-90F5-E07C-2933E9E1F0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2F48C3-E94D-FA8F-5BC2-0E7F8704F814}"/>
              </a:ext>
            </a:extLst>
          </p:cNvPr>
          <p:cNvSpPr/>
          <p:nvPr/>
        </p:nvSpPr>
        <p:spPr>
          <a:xfrm>
            <a:off x="-21874058" y="13919415"/>
            <a:ext cx="19307709" cy="9583645"/>
          </a:xfrm>
          <a:custGeom>
            <a:avLst/>
            <a:gdLst/>
            <a:ahLst/>
            <a:cxnLst/>
            <a:rect l="l" t="t" r="r" b="b"/>
            <a:pathLst>
              <a:path w="19307709" h="9583645">
                <a:moveTo>
                  <a:pt x="0" y="0"/>
                </a:moveTo>
                <a:lnTo>
                  <a:pt x="19307710" y="0"/>
                </a:lnTo>
                <a:lnTo>
                  <a:pt x="19307710" y="9583645"/>
                </a:lnTo>
                <a:lnTo>
                  <a:pt x="0" y="9583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DDD972D6-F410-C2AA-8439-B51759D3B857}"/>
              </a:ext>
            </a:extLst>
          </p:cNvPr>
          <p:cNvGrpSpPr>
            <a:grpSpLocks noChangeAspect="1"/>
          </p:cNvGrpSpPr>
          <p:nvPr/>
        </p:nvGrpSpPr>
        <p:grpSpPr>
          <a:xfrm>
            <a:off x="37123931" y="4080726"/>
            <a:ext cx="9312910" cy="15172548"/>
            <a:chOff x="0" y="0"/>
            <a:chExt cx="3897630" cy="6350000"/>
          </a:xfrm>
        </p:grpSpPr>
        <p:sp>
          <p:nvSpPr>
            <p:cNvPr id="4" name="Freeform 4">
              <a:extLst>
                <a:ext uri="{FF2B5EF4-FFF2-40B4-BE49-F238E27FC236}">
                  <a16:creationId xmlns:a16="http://schemas.microsoft.com/office/drawing/2014/main" id="{E42CF000-CFF9-DD3D-DAF1-543D37E19D1A}"/>
                </a:ext>
              </a:extLst>
            </p:cNvPr>
            <p:cNvSpPr/>
            <p:nvPr/>
          </p:nvSpPr>
          <p:spPr>
            <a:xfrm>
              <a:off x="0" y="0"/>
              <a:ext cx="3897630" cy="6350000"/>
            </a:xfrm>
            <a:custGeom>
              <a:avLst/>
              <a:gdLst/>
              <a:ahLst/>
              <a:cxnLst/>
              <a:rect l="l" t="t" r="r" b="b"/>
              <a:pathLst>
                <a:path w="3897630" h="6350000">
                  <a:moveTo>
                    <a:pt x="3897630" y="0"/>
                  </a:moveTo>
                  <a:lnTo>
                    <a:pt x="1471930" y="365760"/>
                  </a:lnTo>
                  <a:lnTo>
                    <a:pt x="0" y="2942590"/>
                  </a:lnTo>
                  <a:lnTo>
                    <a:pt x="1150620" y="6350000"/>
                  </a:lnTo>
                  <a:lnTo>
                    <a:pt x="3763010" y="6350000"/>
                  </a:lnTo>
                  <a:close/>
                </a:path>
              </a:pathLst>
            </a:custGeom>
            <a:blipFill>
              <a:blip r:embed="rId4"/>
              <a:stretch>
                <a:fillRect l="-11094" r="-11094"/>
              </a:stretch>
            </a:blipFill>
          </p:spPr>
          <p:txBody>
            <a:bodyPr/>
            <a:lstStyle/>
            <a:p>
              <a:endParaRPr lang="en-US"/>
            </a:p>
          </p:txBody>
        </p:sp>
      </p:grpSp>
      <p:sp>
        <p:nvSpPr>
          <p:cNvPr id="5" name="Freeform 5">
            <a:extLst>
              <a:ext uri="{FF2B5EF4-FFF2-40B4-BE49-F238E27FC236}">
                <a16:creationId xmlns:a16="http://schemas.microsoft.com/office/drawing/2014/main" id="{2A18E87A-9AE7-2923-68DC-0561F0ACF260}"/>
              </a:ext>
            </a:extLst>
          </p:cNvPr>
          <p:cNvSpPr/>
          <p:nvPr/>
        </p:nvSpPr>
        <p:spPr>
          <a:xfrm rot="-10223241" flipH="1" flipV="1">
            <a:off x="37346970" y="10560165"/>
            <a:ext cx="7791831" cy="3669244"/>
          </a:xfrm>
          <a:custGeom>
            <a:avLst/>
            <a:gdLst/>
            <a:ahLst/>
            <a:cxnLst/>
            <a:rect l="l" t="t" r="r" b="b"/>
            <a:pathLst>
              <a:path w="7791831" h="3669244">
                <a:moveTo>
                  <a:pt x="7791831" y="3669244"/>
                </a:moveTo>
                <a:lnTo>
                  <a:pt x="0" y="3669244"/>
                </a:lnTo>
                <a:lnTo>
                  <a:pt x="0" y="0"/>
                </a:lnTo>
                <a:lnTo>
                  <a:pt x="7791831" y="0"/>
                </a:lnTo>
                <a:lnTo>
                  <a:pt x="7791831" y="366924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BE42E90F-7A87-61CB-2CDA-2FF3738A2295}"/>
              </a:ext>
            </a:extLst>
          </p:cNvPr>
          <p:cNvSpPr/>
          <p:nvPr/>
        </p:nvSpPr>
        <p:spPr>
          <a:xfrm>
            <a:off x="32334000" y="-6436584"/>
            <a:ext cx="14400000" cy="6174000"/>
          </a:xfrm>
          <a:custGeom>
            <a:avLst/>
            <a:gdLst/>
            <a:ahLst/>
            <a:cxnLst/>
            <a:rect l="l" t="t" r="r" b="b"/>
            <a:pathLst>
              <a:path w="14400000" h="6174000">
                <a:moveTo>
                  <a:pt x="0" y="0"/>
                </a:moveTo>
                <a:lnTo>
                  <a:pt x="14400000" y="0"/>
                </a:lnTo>
                <a:lnTo>
                  <a:pt x="14400000" y="6174000"/>
                </a:lnTo>
                <a:lnTo>
                  <a:pt x="0" y="6174000"/>
                </a:lnTo>
                <a:lnTo>
                  <a:pt x="0" y="0"/>
                </a:lnTo>
                <a:close/>
              </a:path>
            </a:pathLst>
          </a:custGeom>
          <a:blipFill>
            <a:blip r:embed="rId7">
              <a:alphaModFix amt="82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635FD37B-638A-16E6-640C-C43E63523359}"/>
              </a:ext>
            </a:extLst>
          </p:cNvPr>
          <p:cNvSpPr txBox="1"/>
          <p:nvPr/>
        </p:nvSpPr>
        <p:spPr>
          <a:xfrm rot="-385867">
            <a:off x="13605053" y="20301861"/>
            <a:ext cx="11050786" cy="2285034"/>
          </a:xfrm>
          <a:prstGeom prst="rect">
            <a:avLst/>
          </a:prstGeom>
        </p:spPr>
        <p:txBody>
          <a:bodyPr lIns="0" tIns="0" rIns="0" bIns="0" rtlCol="0" anchor="t">
            <a:spAutoFit/>
          </a:bodyPr>
          <a:lstStyle/>
          <a:p>
            <a:pPr algn="ctr">
              <a:lnSpc>
                <a:spcPts val="17682"/>
              </a:lnSpc>
            </a:pPr>
            <a:r>
              <a:rPr lang="en-US" sz="15648" b="1" spc="-250" err="1">
                <a:solidFill>
                  <a:srgbClr val="D70202"/>
                </a:solidFill>
                <a:latin typeface="Dancing Script Bold"/>
                <a:ea typeface="Dancing Script Bold"/>
                <a:cs typeface="Dancing Script Bold"/>
                <a:sym typeface="Dancing Script Bold"/>
              </a:rPr>
              <a:t>Nhóm</a:t>
            </a:r>
            <a:r>
              <a:rPr lang="en-US" sz="15648" b="1" spc="-250">
                <a:solidFill>
                  <a:srgbClr val="D70202"/>
                </a:solidFill>
                <a:latin typeface="Dancing Script Bold"/>
                <a:ea typeface="Dancing Script Bold"/>
                <a:cs typeface="Dancing Script Bold"/>
                <a:sym typeface="Dancing Script Bold"/>
              </a:rPr>
              <a:t> 2</a:t>
            </a:r>
          </a:p>
        </p:txBody>
      </p:sp>
      <p:sp>
        <p:nvSpPr>
          <p:cNvPr id="8" name="TextBox 8">
            <a:extLst>
              <a:ext uri="{FF2B5EF4-FFF2-40B4-BE49-F238E27FC236}">
                <a16:creationId xmlns:a16="http://schemas.microsoft.com/office/drawing/2014/main" id="{AB7E4D1A-5A71-48CE-2DB0-9756346E5680}"/>
              </a:ext>
            </a:extLst>
          </p:cNvPr>
          <p:cNvSpPr txBox="1"/>
          <p:nvPr/>
        </p:nvSpPr>
        <p:spPr>
          <a:xfrm>
            <a:off x="-13897200" y="16126302"/>
            <a:ext cx="11921248" cy="1869598"/>
          </a:xfrm>
          <a:prstGeom prst="rect">
            <a:avLst/>
          </a:prstGeom>
        </p:spPr>
        <p:txBody>
          <a:bodyPr lIns="0" tIns="0" rIns="0" bIns="0" rtlCol="0" anchor="t">
            <a:spAutoFit/>
          </a:bodyPr>
          <a:lstStyle/>
          <a:p>
            <a:pPr algn="l">
              <a:lnSpc>
                <a:spcPts val="15341"/>
              </a:lnSpc>
            </a:pPr>
            <a:r>
              <a:rPr lang="en-US" sz="10958" b="1">
                <a:solidFill>
                  <a:srgbClr val="000001"/>
                </a:solidFill>
                <a:latin typeface="Saira ExtraCondensed Ultra-Bold"/>
                <a:ea typeface="Saira ExtraCondensed Ultra-Bold"/>
                <a:cs typeface="Saira ExtraCondensed Ultra-Bold"/>
                <a:sym typeface="Saira ExtraCondensed Ultra-Bold"/>
              </a:rPr>
              <a:t>TƯ TƯỞNG HỒ CHÍ MINH</a:t>
            </a:r>
          </a:p>
        </p:txBody>
      </p:sp>
      <p:sp>
        <p:nvSpPr>
          <p:cNvPr id="11" name="123">
            <a:extLst>
              <a:ext uri="{FF2B5EF4-FFF2-40B4-BE49-F238E27FC236}">
                <a16:creationId xmlns:a16="http://schemas.microsoft.com/office/drawing/2014/main" id="{6BF82618-5D69-181E-06C9-50A9E32E87BC}"/>
              </a:ext>
            </a:extLst>
          </p:cNvPr>
          <p:cNvSpPr txBox="1"/>
          <p:nvPr/>
        </p:nvSpPr>
        <p:spPr>
          <a:xfrm>
            <a:off x="1533545" y="1985063"/>
            <a:ext cx="33112576" cy="2754600"/>
          </a:xfrm>
          <a:prstGeom prst="rect">
            <a:avLst/>
          </a:prstGeom>
        </p:spPr>
        <p:txBody>
          <a:bodyPr lIns="0" tIns="0" rIns="0" bIns="0" rtlCol="0" anchor="t">
            <a:spAutoFit/>
          </a:bodyPr>
          <a:lstStyle/>
          <a:p>
            <a:pPr algn="l">
              <a:lnSpc>
                <a:spcPts val="22427"/>
              </a:lnSpc>
            </a:pPr>
            <a:r>
              <a:rPr lang="en-US" sz="15600" b="1">
                <a:solidFill>
                  <a:srgbClr val="D70202"/>
                </a:solidFill>
                <a:latin typeface="Saira ExtraCondensed Bold"/>
                <a:ea typeface="Saira ExtraCondensed Bold"/>
                <a:cs typeface="Saira ExtraCondensed Bold"/>
                <a:sym typeface="Saira ExtraCondensed Bold"/>
              </a:rPr>
              <a:t>I. ĐỘNG LỰC CỦA CÔNG CUỘC XÂY DỰNG CNXH</a:t>
            </a:r>
            <a:r>
              <a:rPr lang="en-US" sz="15600" b="1">
                <a:solidFill>
                  <a:srgbClr val="FFF3B6"/>
                </a:solidFill>
                <a:latin typeface="Saira ExtraCondensed Bold"/>
                <a:ea typeface="Saira ExtraCondensed Bold"/>
                <a:cs typeface="Saira ExtraCondensed Bold"/>
                <a:sym typeface="Saira ExtraCondensed Bold"/>
              </a:rPr>
              <a:t>.</a:t>
            </a:r>
          </a:p>
        </p:txBody>
      </p:sp>
      <p:sp>
        <p:nvSpPr>
          <p:cNvPr id="14" name="Freeform 6">
            <a:extLst>
              <a:ext uri="{FF2B5EF4-FFF2-40B4-BE49-F238E27FC236}">
                <a16:creationId xmlns:a16="http://schemas.microsoft.com/office/drawing/2014/main" id="{65FD9E45-193C-6DE6-3BD5-9A207C110FEB}"/>
              </a:ext>
            </a:extLst>
          </p:cNvPr>
          <p:cNvSpPr/>
          <p:nvPr/>
        </p:nvSpPr>
        <p:spPr>
          <a:xfrm rot="5400000">
            <a:off x="24950126" y="3347877"/>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Freeform 6">
            <a:extLst>
              <a:ext uri="{FF2B5EF4-FFF2-40B4-BE49-F238E27FC236}">
                <a16:creationId xmlns:a16="http://schemas.microsoft.com/office/drawing/2014/main" id="{F0233D86-EE9B-475E-ED96-B4C839588B17}"/>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extLst>
      <p:ext uri="{BB962C8B-B14F-4D97-AF65-F5344CB8AC3E}">
        <p14:creationId xmlns:p14="http://schemas.microsoft.com/office/powerpoint/2010/main" val="1560484648"/>
      </p:ext>
    </p:extLst>
  </p:cSld>
  <p:clrMapOvr>
    <a:masterClrMapping/>
  </p:clrMapOvr>
  <mc:AlternateContent xmlns:mc="http://schemas.openxmlformats.org/markup-compatibility/2006" xmlns:p159="http://schemas.microsoft.com/office/powerpoint/2015/09/main">
    <mc:Choice Requires="p159">
      <p:transition spd="slow" advTm="0">
        <p159:morph option="byWord"/>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75B0D"/>
        </a:solidFill>
        <a:effectLst/>
      </p:bgPr>
    </p:bg>
    <p:spTree>
      <p:nvGrpSpPr>
        <p:cNvPr id="1" name="">
          <a:extLst>
            <a:ext uri="{FF2B5EF4-FFF2-40B4-BE49-F238E27FC236}">
              <a16:creationId xmlns:a16="http://schemas.microsoft.com/office/drawing/2014/main" id="{8E15220F-4357-86CD-280A-FB1C1B4F11D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DB6BD21-5F66-53FA-FE74-A4702D8C4052}"/>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3. SỰ CẦN THIẾT KẾT HỢP NỘI LỰC VÀ NGOẠI LỰC</a:t>
            </a:r>
          </a:p>
        </p:txBody>
      </p:sp>
      <p:sp>
        <p:nvSpPr>
          <p:cNvPr id="5" name="TextBox 5">
            <a:extLst>
              <a:ext uri="{FF2B5EF4-FFF2-40B4-BE49-F238E27FC236}">
                <a16:creationId xmlns:a16="http://schemas.microsoft.com/office/drawing/2014/main" id="{91874B54-4408-282B-7163-434E6F1ACB75}"/>
              </a:ext>
            </a:extLst>
          </p:cNvPr>
          <p:cNvSpPr txBox="1"/>
          <p:nvPr/>
        </p:nvSpPr>
        <p:spPr>
          <a:xfrm>
            <a:off x="1533545" y="5708160"/>
            <a:ext cx="17011465" cy="1521570"/>
          </a:xfrm>
          <a:prstGeom prst="rect">
            <a:avLst/>
          </a:prstGeom>
        </p:spPr>
        <p:txBody>
          <a:bodyPr wrap="square" lIns="0" tIns="0" rIns="0" bIns="0" rtlCol="0" anchor="t">
            <a:spAutoFit/>
          </a:bodyPr>
          <a:lstStyle/>
          <a:p>
            <a:pPr>
              <a:lnSpc>
                <a:spcPts val="12319"/>
              </a:lnSpc>
            </a:pPr>
            <a:r>
              <a:rPr lang="en-US" sz="8799" b="1">
                <a:solidFill>
                  <a:srgbClr val="EFEEEE"/>
                </a:solidFill>
                <a:latin typeface="Saira ExtraCondensed Bold"/>
                <a:ea typeface="Saira ExtraCondensed Bold"/>
                <a:cs typeface="Saira ExtraCondensed Bold"/>
                <a:sym typeface="Saira ExtraCondensed Bold"/>
              </a:rPr>
              <a:t>Tận dụng cơ hội và vượt qua thách thức</a:t>
            </a:r>
          </a:p>
        </p:txBody>
      </p:sp>
      <p:sp>
        <p:nvSpPr>
          <p:cNvPr id="2" name="TextBox 5">
            <a:extLst>
              <a:ext uri="{FF2B5EF4-FFF2-40B4-BE49-F238E27FC236}">
                <a16:creationId xmlns:a16="http://schemas.microsoft.com/office/drawing/2014/main" id="{7CC74183-1D01-7AC8-9AFE-0E250E431F23}"/>
              </a:ext>
            </a:extLst>
          </p:cNvPr>
          <p:cNvSpPr txBox="1"/>
          <p:nvPr/>
        </p:nvSpPr>
        <p:spPr>
          <a:xfrm>
            <a:off x="2794001" y="7860402"/>
            <a:ext cx="21869400" cy="6370975"/>
          </a:xfrm>
          <a:prstGeom prst="rect">
            <a:avLst/>
          </a:prstGeom>
        </p:spPr>
        <p:txBody>
          <a:bodyPr wrap="square" lIns="0" tIns="0" rIns="0" bIns="0" rtlCol="0" anchor="t">
            <a:spAutoFit/>
          </a:bodyPr>
          <a:lstStyle/>
          <a:p>
            <a:pPr marL="857250" indent="-857250">
              <a:lnSpc>
                <a:spcPct val="200000"/>
              </a:lnSpc>
              <a:buFont typeface="Arial" panose="020B0604020202020204" pitchFamily="34" charset="0"/>
              <a:buChar char="•"/>
            </a:pPr>
            <a:r>
              <a:rPr lang="vi-VN" sz="7200" b="1" u="sng">
                <a:solidFill>
                  <a:srgbClr val="EFEEEE"/>
                </a:solidFill>
                <a:latin typeface="Saira ExtraCondensed Bold"/>
                <a:ea typeface="Saira ExtraCondensed Bold"/>
                <a:cs typeface="Saira ExtraCondensed Bold"/>
                <a:sym typeface="Saira ExtraCondensed Bold"/>
              </a:rPr>
              <a:t>Lập kế hoạch chiến lược dài hạn</a:t>
            </a:r>
            <a:endParaRPr lang="en-US" sz="7200" b="1" u="sng">
              <a:solidFill>
                <a:srgbClr val="EFEEEE"/>
              </a:solidFill>
              <a:latin typeface="Saira ExtraCondensed Bold"/>
              <a:ea typeface="Saira ExtraCondensed Bold"/>
              <a:cs typeface="Saira ExtraCondensed Bold"/>
              <a:sym typeface="Saira ExtraCondensed Bold"/>
            </a:endParaRPr>
          </a:p>
          <a:p>
            <a:pPr marL="857250" indent="-857250">
              <a:lnSpc>
                <a:spcPct val="200000"/>
              </a:lnSpc>
              <a:buFont typeface="Arial" panose="020B0604020202020204" pitchFamily="34" charset="0"/>
              <a:buChar char="•"/>
            </a:pPr>
            <a:r>
              <a:rPr lang="vi-VN" sz="7200" b="1">
                <a:solidFill>
                  <a:srgbClr val="EFEEEE"/>
                </a:solidFill>
                <a:latin typeface="Saira ExtraCondensed Bold"/>
                <a:ea typeface="Saira ExtraCondensed Bold"/>
                <a:cs typeface="Saira ExtraCondensed Bold"/>
                <a:sym typeface="Saira ExtraCondensed Bold"/>
              </a:rPr>
              <a:t>Nâng cao năng lực tiếp nhận công nghệ và đổi mới sáng tạo</a:t>
            </a:r>
          </a:p>
          <a:p>
            <a:pPr marL="857250" indent="-857250">
              <a:lnSpc>
                <a:spcPct val="200000"/>
              </a:lnSpc>
              <a:buFont typeface="Arial" panose="020B0604020202020204" pitchFamily="34" charset="0"/>
              <a:buChar char="•"/>
            </a:pPr>
            <a:r>
              <a:rPr lang="en-US" sz="7200" b="1">
                <a:solidFill>
                  <a:srgbClr val="EFEEEE"/>
                </a:solidFill>
                <a:latin typeface="Saira ExtraCondensed Bold"/>
                <a:ea typeface="Saira ExtraCondensed Bold"/>
                <a:cs typeface="Saira ExtraCondensed Bold"/>
                <a:sym typeface="Saira ExtraCondensed Bold"/>
              </a:rPr>
              <a:t>Đào </a:t>
            </a:r>
            <a:r>
              <a:rPr lang="en-US" sz="7200" b="1" err="1">
                <a:solidFill>
                  <a:srgbClr val="EFEEEE"/>
                </a:solidFill>
                <a:latin typeface="Saira ExtraCondensed Bold"/>
                <a:ea typeface="Saira ExtraCondensed Bold"/>
                <a:cs typeface="Saira ExtraCondensed Bold"/>
                <a:sym typeface="Saira ExtraCondensed Bold"/>
              </a:rPr>
              <a:t>tạo</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và</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phát</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huy</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nguồn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nhân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lực</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linh</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hoạt</a:t>
            </a:r>
            <a:endParaRPr lang="en-US" sz="7200" b="1">
              <a:solidFill>
                <a:srgbClr val="EFEEEE"/>
              </a:solidFill>
              <a:latin typeface="Saira ExtraCondensed Bold"/>
              <a:ea typeface="Saira ExtraCondensed Bold"/>
              <a:cs typeface="Saira ExtraCondensed Bold"/>
              <a:sym typeface="Saira ExtraCondensed Bold"/>
            </a:endParaRPr>
          </a:p>
        </p:txBody>
      </p:sp>
      <p:pic>
        <p:nvPicPr>
          <p:cNvPr id="6" name="Picture 5">
            <a:extLst>
              <a:ext uri="{FF2B5EF4-FFF2-40B4-BE49-F238E27FC236}">
                <a16:creationId xmlns:a16="http://schemas.microsoft.com/office/drawing/2014/main" id="{6413CAC0-6559-EFE3-C274-6E953913E674}"/>
              </a:ext>
            </a:extLst>
          </p:cNvPr>
          <p:cNvPicPr>
            <a:picLocks noChangeAspect="1"/>
          </p:cNvPicPr>
          <p:nvPr/>
        </p:nvPicPr>
        <p:blipFill>
          <a:blip r:embed="rId3"/>
          <a:stretch>
            <a:fillRect/>
          </a:stretch>
        </p:blipFill>
        <p:spPr>
          <a:xfrm>
            <a:off x="23521215" y="5176279"/>
            <a:ext cx="6133546" cy="3821671"/>
          </a:xfrm>
          <a:prstGeom prst="rect">
            <a:avLst/>
          </a:prstGeom>
        </p:spPr>
      </p:pic>
      <p:sp>
        <p:nvSpPr>
          <p:cNvPr id="7" name="TextBox 5">
            <a:extLst>
              <a:ext uri="{FF2B5EF4-FFF2-40B4-BE49-F238E27FC236}">
                <a16:creationId xmlns:a16="http://schemas.microsoft.com/office/drawing/2014/main" id="{7AF25497-B78F-2EDF-9385-A4B7ACE62EB2}"/>
              </a:ext>
            </a:extLst>
          </p:cNvPr>
          <p:cNvSpPr txBox="1"/>
          <p:nvPr/>
        </p:nvSpPr>
        <p:spPr>
          <a:xfrm>
            <a:off x="30045005" y="5892556"/>
            <a:ext cx="8851900" cy="2389116"/>
          </a:xfrm>
          <a:prstGeom prst="rect">
            <a:avLst/>
          </a:prstGeom>
        </p:spPr>
        <p:txBody>
          <a:bodyPr wrap="square" lIns="0" tIns="0" rIns="0" bIns="0" rtlCol="0" anchor="t">
            <a:spAutoFit/>
          </a:bodyPr>
          <a:lstStyle/>
          <a:p>
            <a:pPr>
              <a:lnSpc>
                <a:spcPct val="150000"/>
              </a:lnSpc>
            </a:pPr>
            <a:r>
              <a:rPr lang="en-US" sz="5400" b="1">
                <a:solidFill>
                  <a:srgbClr val="EFEEEE"/>
                </a:solidFill>
                <a:latin typeface="Saira ExtraCondensed Bold"/>
                <a:ea typeface="Saira ExtraCondensed Bold"/>
                <a:cs typeface="Saira ExtraCondensed Bold"/>
                <a:sym typeface="Saira ExtraCondensed Bold"/>
              </a:rPr>
              <a:t>Hiệp định </a:t>
            </a:r>
          </a:p>
          <a:p>
            <a:pPr>
              <a:lnSpc>
                <a:spcPct val="150000"/>
              </a:lnSpc>
            </a:pPr>
            <a:r>
              <a:rPr lang="en-US" sz="5400" b="1">
                <a:solidFill>
                  <a:srgbClr val="EFEEEE"/>
                </a:solidFill>
                <a:latin typeface="Saira ExtraCondensed Bold"/>
                <a:ea typeface="Saira ExtraCondensed Bold"/>
                <a:cs typeface="Saira ExtraCondensed Bold"/>
                <a:sym typeface="Saira ExtraCondensed Bold"/>
              </a:rPr>
              <a:t>thương mại tự do</a:t>
            </a:r>
          </a:p>
        </p:txBody>
      </p:sp>
      <p:pic>
        <p:nvPicPr>
          <p:cNvPr id="3" name="Picture 2">
            <a:extLst>
              <a:ext uri="{FF2B5EF4-FFF2-40B4-BE49-F238E27FC236}">
                <a16:creationId xmlns:a16="http://schemas.microsoft.com/office/drawing/2014/main" id="{65C57D7B-7339-0BB7-6FFD-51D6AC728102}"/>
              </a:ext>
            </a:extLst>
          </p:cNvPr>
          <p:cNvPicPr>
            <a:picLocks noChangeAspect="1"/>
          </p:cNvPicPr>
          <p:nvPr/>
        </p:nvPicPr>
        <p:blipFill>
          <a:blip r:embed="rId4"/>
          <a:stretch>
            <a:fillRect/>
          </a:stretch>
        </p:blipFill>
        <p:spPr>
          <a:xfrm>
            <a:off x="21204113" y="9316584"/>
            <a:ext cx="13442008" cy="8142016"/>
          </a:xfrm>
          <a:prstGeom prst="rect">
            <a:avLst/>
          </a:prstGeom>
        </p:spPr>
      </p:pic>
    </p:spTree>
    <p:extLst>
      <p:ext uri="{BB962C8B-B14F-4D97-AF65-F5344CB8AC3E}">
        <p14:creationId xmlns:p14="http://schemas.microsoft.com/office/powerpoint/2010/main" val="120922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75B0D"/>
        </a:solidFill>
        <a:effectLst/>
      </p:bgPr>
    </p:bg>
    <p:spTree>
      <p:nvGrpSpPr>
        <p:cNvPr id="1" name="">
          <a:extLst>
            <a:ext uri="{FF2B5EF4-FFF2-40B4-BE49-F238E27FC236}">
              <a16:creationId xmlns:a16="http://schemas.microsoft.com/office/drawing/2014/main" id="{BC5D4A22-EFEE-7FC4-3187-DB4E98B42584}"/>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1F17BB3-CD49-C378-F9BA-E04CD3129A78}"/>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3. SỰ CẦN THIẾT KẾT HỢP NỘI LỰC VÀ NGOẠI LỰC</a:t>
            </a:r>
          </a:p>
        </p:txBody>
      </p:sp>
      <p:sp>
        <p:nvSpPr>
          <p:cNvPr id="5" name="TextBox 5">
            <a:extLst>
              <a:ext uri="{FF2B5EF4-FFF2-40B4-BE49-F238E27FC236}">
                <a16:creationId xmlns:a16="http://schemas.microsoft.com/office/drawing/2014/main" id="{67A26E1B-8D56-39FA-F013-85D5ED3A3FE1}"/>
              </a:ext>
            </a:extLst>
          </p:cNvPr>
          <p:cNvSpPr txBox="1"/>
          <p:nvPr/>
        </p:nvSpPr>
        <p:spPr>
          <a:xfrm>
            <a:off x="1533545" y="5708160"/>
            <a:ext cx="17011465" cy="1521570"/>
          </a:xfrm>
          <a:prstGeom prst="rect">
            <a:avLst/>
          </a:prstGeom>
        </p:spPr>
        <p:txBody>
          <a:bodyPr wrap="square" lIns="0" tIns="0" rIns="0" bIns="0" rtlCol="0" anchor="t">
            <a:spAutoFit/>
          </a:bodyPr>
          <a:lstStyle/>
          <a:p>
            <a:pPr>
              <a:lnSpc>
                <a:spcPts val="12319"/>
              </a:lnSpc>
            </a:pPr>
            <a:r>
              <a:rPr lang="en-US" sz="8799" b="1">
                <a:solidFill>
                  <a:srgbClr val="EFEEEE"/>
                </a:solidFill>
                <a:latin typeface="Saira ExtraCondensed Bold"/>
                <a:ea typeface="Saira ExtraCondensed Bold"/>
                <a:cs typeface="Saira ExtraCondensed Bold"/>
                <a:sym typeface="Saira ExtraCondensed Bold"/>
              </a:rPr>
              <a:t>Tận dụng cơ hội và vượt qua thách thức</a:t>
            </a:r>
          </a:p>
        </p:txBody>
      </p:sp>
      <p:sp>
        <p:nvSpPr>
          <p:cNvPr id="2" name="TextBox 5">
            <a:extLst>
              <a:ext uri="{FF2B5EF4-FFF2-40B4-BE49-F238E27FC236}">
                <a16:creationId xmlns:a16="http://schemas.microsoft.com/office/drawing/2014/main" id="{0BFA73F3-2D63-C11E-5B5E-9C4EB397CC05}"/>
              </a:ext>
            </a:extLst>
          </p:cNvPr>
          <p:cNvSpPr txBox="1"/>
          <p:nvPr/>
        </p:nvSpPr>
        <p:spPr>
          <a:xfrm>
            <a:off x="2794001" y="7860402"/>
            <a:ext cx="21869400" cy="6370975"/>
          </a:xfrm>
          <a:prstGeom prst="rect">
            <a:avLst/>
          </a:prstGeom>
        </p:spPr>
        <p:txBody>
          <a:bodyPr wrap="square" lIns="0" tIns="0" rIns="0" bIns="0" rtlCol="0" anchor="t">
            <a:spAutoFit/>
          </a:bodyPr>
          <a:lstStyle/>
          <a:p>
            <a:pPr marL="857250" indent="-857250">
              <a:lnSpc>
                <a:spcPct val="200000"/>
              </a:lnSpc>
              <a:buFont typeface="Arial" panose="020B0604020202020204" pitchFamily="34" charset="0"/>
              <a:buChar char="•"/>
            </a:pPr>
            <a:r>
              <a:rPr lang="vi-VN" sz="7200" b="1">
                <a:solidFill>
                  <a:srgbClr val="EFEEEE"/>
                </a:solidFill>
                <a:latin typeface="Saira ExtraCondensed Bold"/>
                <a:ea typeface="Saira ExtraCondensed Bold"/>
                <a:cs typeface="Saira ExtraCondensed Bold"/>
                <a:sym typeface="Saira ExtraCondensed Bold"/>
              </a:rPr>
              <a:t>Lập kế hoạch chiến lược dài hạn</a:t>
            </a:r>
            <a:endParaRPr lang="en-US" sz="7200" b="1">
              <a:solidFill>
                <a:srgbClr val="EFEEEE"/>
              </a:solidFill>
              <a:latin typeface="Saira ExtraCondensed Bold"/>
              <a:ea typeface="Saira ExtraCondensed Bold"/>
              <a:cs typeface="Saira ExtraCondensed Bold"/>
              <a:sym typeface="Saira ExtraCondensed Bold"/>
            </a:endParaRPr>
          </a:p>
          <a:p>
            <a:pPr marL="857250" indent="-857250">
              <a:lnSpc>
                <a:spcPct val="200000"/>
              </a:lnSpc>
              <a:buFont typeface="Arial" panose="020B0604020202020204" pitchFamily="34" charset="0"/>
              <a:buChar char="•"/>
            </a:pPr>
            <a:r>
              <a:rPr lang="vi-VN" sz="7200" b="1" u="sng">
                <a:solidFill>
                  <a:srgbClr val="EFEEEE"/>
                </a:solidFill>
                <a:latin typeface="Saira ExtraCondensed Bold"/>
                <a:ea typeface="Saira ExtraCondensed Bold"/>
                <a:cs typeface="Saira ExtraCondensed Bold"/>
                <a:sym typeface="Saira ExtraCondensed Bold"/>
              </a:rPr>
              <a:t>Nâng cao năng lực tiếp nhận công nghệ và đổi mới sáng tạo</a:t>
            </a:r>
          </a:p>
          <a:p>
            <a:pPr marL="857250" indent="-857250">
              <a:lnSpc>
                <a:spcPct val="200000"/>
              </a:lnSpc>
              <a:buFont typeface="Arial" panose="020B0604020202020204" pitchFamily="34" charset="0"/>
              <a:buChar char="•"/>
            </a:pPr>
            <a:r>
              <a:rPr lang="en-US" sz="7200" b="1">
                <a:solidFill>
                  <a:srgbClr val="EFEEEE"/>
                </a:solidFill>
                <a:latin typeface="Saira ExtraCondensed Bold"/>
                <a:ea typeface="Saira ExtraCondensed Bold"/>
                <a:cs typeface="Saira ExtraCondensed Bold"/>
                <a:sym typeface="Saira ExtraCondensed Bold"/>
              </a:rPr>
              <a:t>Đào </a:t>
            </a:r>
            <a:r>
              <a:rPr lang="en-US" sz="7200" b="1" err="1">
                <a:solidFill>
                  <a:srgbClr val="EFEEEE"/>
                </a:solidFill>
                <a:latin typeface="Saira ExtraCondensed Bold"/>
                <a:ea typeface="Saira ExtraCondensed Bold"/>
                <a:cs typeface="Saira ExtraCondensed Bold"/>
                <a:sym typeface="Saira ExtraCondensed Bold"/>
              </a:rPr>
              <a:t>tạo</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và</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phát</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huy</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nguồn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nhân</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lực</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linh</a:t>
            </a:r>
            <a:r>
              <a:rPr lang="en-US" sz="7200" b="1">
                <a:solidFill>
                  <a:srgbClr val="EFEEEE"/>
                </a:solidFill>
                <a:latin typeface="Saira ExtraCondensed Bold"/>
                <a:ea typeface="Saira ExtraCondensed Bold"/>
                <a:cs typeface="Saira ExtraCondensed Bold"/>
                <a:sym typeface="Saira ExtraCondensed Bold"/>
              </a:rPr>
              <a:t> </a:t>
            </a:r>
            <a:r>
              <a:rPr lang="en-US" sz="7200" b="1" err="1">
                <a:solidFill>
                  <a:srgbClr val="EFEEEE"/>
                </a:solidFill>
                <a:latin typeface="Saira ExtraCondensed Bold"/>
                <a:ea typeface="Saira ExtraCondensed Bold"/>
                <a:cs typeface="Saira ExtraCondensed Bold"/>
                <a:sym typeface="Saira ExtraCondensed Bold"/>
              </a:rPr>
              <a:t>hoạt</a:t>
            </a:r>
            <a:endParaRPr lang="en-US" sz="7200" b="1">
              <a:solidFill>
                <a:srgbClr val="EFEEEE"/>
              </a:solidFill>
              <a:latin typeface="Saira ExtraCondensed Bold"/>
              <a:ea typeface="Saira ExtraCondensed Bold"/>
              <a:cs typeface="Saira ExtraCondensed Bold"/>
              <a:sym typeface="Saira ExtraCondensed Bold"/>
            </a:endParaRPr>
          </a:p>
        </p:txBody>
      </p:sp>
      <p:pic>
        <p:nvPicPr>
          <p:cNvPr id="9" name="Picture 2">
            <a:extLst>
              <a:ext uri="{FF2B5EF4-FFF2-40B4-BE49-F238E27FC236}">
                <a16:creationId xmlns:a16="http://schemas.microsoft.com/office/drawing/2014/main" id="{F34975FD-9B5D-ADE5-2A29-9DB4C70AE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79178" y="5118589"/>
            <a:ext cx="8016144" cy="57570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7C800535-246A-EAD5-1790-4DA64842A01F}"/>
              </a:ext>
            </a:extLst>
          </p:cNvPr>
          <p:cNvSpPr txBox="1"/>
          <p:nvPr/>
        </p:nvSpPr>
        <p:spPr>
          <a:xfrm>
            <a:off x="31340647" y="6040436"/>
            <a:ext cx="4333872" cy="2031325"/>
          </a:xfrm>
          <a:prstGeom prst="rect">
            <a:avLst/>
          </a:prstGeom>
        </p:spPr>
        <p:txBody>
          <a:bodyPr wrap="square" lIns="0" tIns="0" rIns="0" bIns="0" rtlCol="0" anchor="t">
            <a:spAutoFit/>
          </a:bodyPr>
          <a:lstStyle/>
          <a:p>
            <a:r>
              <a:rPr lang="en-US" sz="4400" b="1" err="1">
                <a:solidFill>
                  <a:srgbClr val="EFEEEE"/>
                </a:solidFill>
                <a:latin typeface="Saira ExtraCondensed Bold"/>
                <a:ea typeface="Saira ExtraCondensed Bold"/>
                <a:cs typeface="Saira ExtraCondensed Bold"/>
                <a:sym typeface="Saira ExtraCondensed Bold"/>
              </a:rPr>
              <a:t>Nhà</a:t>
            </a:r>
            <a:r>
              <a:rPr lang="en-US" sz="4400" b="1">
                <a:solidFill>
                  <a:srgbClr val="EFEEEE"/>
                </a:solidFill>
                <a:latin typeface="Saira ExtraCondensed Bold"/>
                <a:ea typeface="Saira ExtraCondensed Bold"/>
                <a:cs typeface="Saira ExtraCondensed Bold"/>
                <a:sym typeface="Saira ExtraCondensed Bold"/>
              </a:rPr>
              <a:t> </a:t>
            </a:r>
            <a:r>
              <a:rPr lang="en-US" sz="4400" b="1" err="1">
                <a:solidFill>
                  <a:srgbClr val="EFEEEE"/>
                </a:solidFill>
                <a:latin typeface="Saira ExtraCondensed Bold"/>
                <a:ea typeface="Saira ExtraCondensed Bold"/>
                <a:cs typeface="Saira ExtraCondensed Bold"/>
                <a:sym typeface="Saira ExtraCondensed Bold"/>
              </a:rPr>
              <a:t>máy</a:t>
            </a:r>
            <a:r>
              <a:rPr lang="en-US" sz="4400" b="1">
                <a:solidFill>
                  <a:srgbClr val="EFEEEE"/>
                </a:solidFill>
                <a:latin typeface="Saira ExtraCondensed Bold"/>
                <a:ea typeface="Saira ExtraCondensed Bold"/>
                <a:cs typeface="Saira ExtraCondensed Bold"/>
                <a:sym typeface="Saira ExtraCondensed Bold"/>
              </a:rPr>
              <a:t> </a:t>
            </a:r>
            <a:r>
              <a:rPr lang="en-US" sz="4400" b="1" err="1">
                <a:solidFill>
                  <a:srgbClr val="EFEEEE"/>
                </a:solidFill>
                <a:latin typeface="Saira ExtraCondensed Bold"/>
                <a:ea typeface="Saira ExtraCondensed Bold"/>
                <a:cs typeface="Saira ExtraCondensed Bold"/>
                <a:sym typeface="Saira ExtraCondensed Bold"/>
              </a:rPr>
              <a:t>bán</a:t>
            </a:r>
            <a:r>
              <a:rPr lang="en-US" sz="4400" b="1">
                <a:solidFill>
                  <a:srgbClr val="EFEEEE"/>
                </a:solidFill>
                <a:latin typeface="Saira ExtraCondensed Bold"/>
                <a:ea typeface="Saira ExtraCondensed Bold"/>
                <a:cs typeface="Saira ExtraCondensed Bold"/>
                <a:sym typeface="Saira ExtraCondensed Bold"/>
              </a:rPr>
              <a:t> </a:t>
            </a:r>
            <a:r>
              <a:rPr lang="en-US" sz="4400" b="1" err="1">
                <a:solidFill>
                  <a:srgbClr val="EFEEEE"/>
                </a:solidFill>
                <a:latin typeface="Saira ExtraCondensed Bold"/>
                <a:ea typeface="Saira ExtraCondensed Bold"/>
                <a:cs typeface="Saira ExtraCondensed Bold"/>
                <a:sym typeface="Saira ExtraCondensed Bold"/>
              </a:rPr>
              <a:t>dẫn</a:t>
            </a:r>
            <a:r>
              <a:rPr lang="en-US" sz="4400" b="1">
                <a:solidFill>
                  <a:srgbClr val="EFEEEE"/>
                </a:solidFill>
                <a:latin typeface="Saira ExtraCondensed Bold"/>
                <a:ea typeface="Saira ExtraCondensed Bold"/>
                <a:cs typeface="Saira ExtraCondensed Bold"/>
                <a:sym typeface="Saira ExtraCondensed Bold"/>
              </a:rPr>
              <a:t> </a:t>
            </a:r>
            <a:r>
              <a:rPr lang="en-US" sz="4400" b="1" err="1">
                <a:solidFill>
                  <a:srgbClr val="EFEEEE"/>
                </a:solidFill>
                <a:latin typeface="Saira ExtraCondensed Bold"/>
                <a:ea typeface="Saira ExtraCondensed Bold"/>
                <a:cs typeface="Saira ExtraCondensed Bold"/>
                <a:sym typeface="Saira ExtraCondensed Bold"/>
              </a:rPr>
              <a:t>của</a:t>
            </a:r>
            <a:r>
              <a:rPr lang="en-US" sz="4400" b="1">
                <a:solidFill>
                  <a:srgbClr val="EFEEEE"/>
                </a:solidFill>
                <a:latin typeface="Saira ExtraCondensed Bold"/>
                <a:ea typeface="Saira ExtraCondensed Bold"/>
                <a:cs typeface="Saira ExtraCondensed Bold"/>
                <a:sym typeface="Saira ExtraCondensed Bold"/>
              </a:rPr>
              <a:t> Samsung Electronics</a:t>
            </a:r>
          </a:p>
          <a:p>
            <a:r>
              <a:rPr lang="en-US" sz="4400" b="1" err="1">
                <a:solidFill>
                  <a:srgbClr val="EFEEEE"/>
                </a:solidFill>
                <a:latin typeface="Saira ExtraCondensed Bold"/>
                <a:ea typeface="Saira ExtraCondensed Bold"/>
                <a:cs typeface="Saira ExtraCondensed Bold"/>
                <a:sym typeface="Saira ExtraCondensed Bold"/>
              </a:rPr>
              <a:t>tại</a:t>
            </a:r>
            <a:r>
              <a:rPr lang="en-US" sz="4400" b="1">
                <a:solidFill>
                  <a:srgbClr val="EFEEEE"/>
                </a:solidFill>
                <a:latin typeface="Saira ExtraCondensed Bold"/>
                <a:ea typeface="Saira ExtraCondensed Bold"/>
                <a:cs typeface="Saira ExtraCondensed Bold"/>
                <a:sym typeface="Saira ExtraCondensed Bold"/>
              </a:rPr>
              <a:t> </a:t>
            </a:r>
            <a:r>
              <a:rPr lang="en-US" sz="4400" b="1" err="1">
                <a:solidFill>
                  <a:srgbClr val="EFEEEE"/>
                </a:solidFill>
                <a:latin typeface="Saira ExtraCondensed Bold"/>
                <a:ea typeface="Saira ExtraCondensed Bold"/>
                <a:cs typeface="Saira ExtraCondensed Bold"/>
                <a:sym typeface="Saira ExtraCondensed Bold"/>
              </a:rPr>
              <a:t>Giheung</a:t>
            </a:r>
            <a:r>
              <a:rPr lang="en-US" sz="4400" b="1">
                <a:solidFill>
                  <a:srgbClr val="EFEEEE"/>
                </a:solidFill>
                <a:latin typeface="Saira ExtraCondensed Bold"/>
                <a:ea typeface="Saira ExtraCondensed Bold"/>
                <a:cs typeface="Saira ExtraCondensed Bold"/>
                <a:sym typeface="Saira ExtraCondensed Bold"/>
              </a:rPr>
              <a:t> (</a:t>
            </a:r>
            <a:r>
              <a:rPr lang="en-US" sz="4400" b="1" err="1">
                <a:solidFill>
                  <a:srgbClr val="EFEEEE"/>
                </a:solidFill>
                <a:latin typeface="Saira ExtraCondensed Bold"/>
                <a:ea typeface="Saira ExtraCondensed Bold"/>
                <a:cs typeface="Saira ExtraCondensed Bold"/>
                <a:sym typeface="Saira ExtraCondensed Bold"/>
              </a:rPr>
              <a:t>Hàn</a:t>
            </a:r>
            <a:r>
              <a:rPr lang="en-US" sz="4400" b="1">
                <a:solidFill>
                  <a:srgbClr val="EFEEEE"/>
                </a:solidFill>
                <a:latin typeface="Saira ExtraCondensed Bold"/>
                <a:ea typeface="Saira ExtraCondensed Bold"/>
                <a:cs typeface="Saira ExtraCondensed Bold"/>
                <a:sym typeface="Saira ExtraCondensed Bold"/>
              </a:rPr>
              <a:t> Quốc)</a:t>
            </a:r>
          </a:p>
        </p:txBody>
      </p:sp>
      <p:pic>
        <p:nvPicPr>
          <p:cNvPr id="11" name="Picture 8">
            <a:extLst>
              <a:ext uri="{FF2B5EF4-FFF2-40B4-BE49-F238E27FC236}">
                <a16:creationId xmlns:a16="http://schemas.microsoft.com/office/drawing/2014/main" id="{8BA780E5-EE4A-4B5A-0B16-2C610F038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7201" y="11490774"/>
            <a:ext cx="7666090" cy="54824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5">
            <a:extLst>
              <a:ext uri="{FF2B5EF4-FFF2-40B4-BE49-F238E27FC236}">
                <a16:creationId xmlns:a16="http://schemas.microsoft.com/office/drawing/2014/main" id="{7FC79BC4-C924-FE49-6A58-B3DA3F705704}"/>
              </a:ext>
            </a:extLst>
          </p:cNvPr>
          <p:cNvSpPr txBox="1"/>
          <p:nvPr/>
        </p:nvSpPr>
        <p:spPr>
          <a:xfrm>
            <a:off x="31340647" y="12989374"/>
            <a:ext cx="6909368" cy="2123658"/>
          </a:xfrm>
          <a:prstGeom prst="rect">
            <a:avLst/>
          </a:prstGeom>
        </p:spPr>
        <p:txBody>
          <a:bodyPr wrap="square" lIns="0" tIns="0" rIns="0" bIns="0" rtlCol="0" anchor="t">
            <a:spAutoFit/>
          </a:bodyPr>
          <a:lstStyle/>
          <a:p>
            <a:pPr>
              <a:lnSpc>
                <a:spcPct val="150000"/>
              </a:lnSpc>
            </a:pPr>
            <a:r>
              <a:rPr lang="en-US" sz="4800" b="1" err="1">
                <a:solidFill>
                  <a:srgbClr val="EFEEEE"/>
                </a:solidFill>
                <a:latin typeface="Saira ExtraCondensed Bold"/>
                <a:ea typeface="Saira ExtraCondensed Bold"/>
                <a:cs typeface="Saira ExtraCondensed Bold"/>
                <a:sym typeface="Saira ExtraCondensed Bold"/>
              </a:rPr>
              <a:t>Ảnh</a:t>
            </a:r>
            <a:r>
              <a:rPr lang="en-US" sz="4800" b="1">
                <a:solidFill>
                  <a:srgbClr val="EFEEEE"/>
                </a:solidFill>
                <a:latin typeface="Saira ExtraCondensed Bold"/>
                <a:ea typeface="Saira ExtraCondensed Bold"/>
                <a:cs typeface="Saira ExtraCondensed Bold"/>
                <a:sym typeface="Saira ExtraCondensed Bold"/>
              </a:rPr>
              <a:t> </a:t>
            </a:r>
            <a:r>
              <a:rPr lang="en-US" sz="4800" b="1" err="1">
                <a:solidFill>
                  <a:srgbClr val="EFEEEE"/>
                </a:solidFill>
                <a:latin typeface="Saira ExtraCondensed Bold"/>
                <a:ea typeface="Saira ExtraCondensed Bold"/>
                <a:cs typeface="Saira ExtraCondensed Bold"/>
                <a:sym typeface="Saira ExtraCondensed Bold"/>
              </a:rPr>
              <a:t>dựng</a:t>
            </a:r>
            <a:r>
              <a:rPr lang="en-US" sz="4800" b="1">
                <a:solidFill>
                  <a:srgbClr val="EFEEEE"/>
                </a:solidFill>
                <a:latin typeface="Saira ExtraCondensed Bold"/>
                <a:ea typeface="Saira ExtraCondensed Bold"/>
                <a:cs typeface="Saira ExtraCondensed Bold"/>
                <a:sym typeface="Saira ExtraCondensed Bold"/>
              </a:rPr>
              <a:t> </a:t>
            </a:r>
            <a:r>
              <a:rPr lang="en-US" sz="4800" b="1" err="1">
                <a:solidFill>
                  <a:srgbClr val="EFEEEE"/>
                </a:solidFill>
                <a:latin typeface="Saira ExtraCondensed Bold"/>
                <a:ea typeface="Saira ExtraCondensed Bold"/>
                <a:cs typeface="Saira ExtraCondensed Bold"/>
                <a:sym typeface="Saira ExtraCondensed Bold"/>
              </a:rPr>
              <a:t>trung</a:t>
            </a:r>
            <a:r>
              <a:rPr lang="en-US" sz="4800" b="1">
                <a:solidFill>
                  <a:srgbClr val="EFEEEE"/>
                </a:solidFill>
                <a:latin typeface="Saira ExtraCondensed Bold"/>
                <a:ea typeface="Saira ExtraCondensed Bold"/>
                <a:cs typeface="Saira ExtraCondensed Bold"/>
                <a:sym typeface="Saira ExtraCondensed Bold"/>
              </a:rPr>
              <a:t> tâm</a:t>
            </a:r>
          </a:p>
          <a:p>
            <a:pPr>
              <a:lnSpc>
                <a:spcPct val="150000"/>
              </a:lnSpc>
            </a:pPr>
            <a:r>
              <a:rPr lang="en-US" sz="4800" b="1">
                <a:solidFill>
                  <a:srgbClr val="EFEEEE"/>
                </a:solidFill>
                <a:latin typeface="Saira ExtraCondensed Bold"/>
                <a:ea typeface="Saira ExtraCondensed Bold"/>
                <a:cs typeface="Saira ExtraCondensed Bold"/>
                <a:sym typeface="Saira ExtraCondensed Bold"/>
              </a:rPr>
              <a:t> R&amp;D </a:t>
            </a:r>
            <a:r>
              <a:rPr lang="en-US" sz="4800" b="1" err="1">
                <a:solidFill>
                  <a:srgbClr val="EFEEEE"/>
                </a:solidFill>
                <a:latin typeface="Saira ExtraCondensed Bold"/>
                <a:ea typeface="Saira ExtraCondensed Bold"/>
                <a:cs typeface="Saira ExtraCondensed Bold"/>
                <a:sym typeface="Saira ExtraCondensed Bold"/>
              </a:rPr>
              <a:t>tại</a:t>
            </a:r>
            <a:r>
              <a:rPr lang="en-US" sz="4800" b="1">
                <a:solidFill>
                  <a:srgbClr val="EFEEEE"/>
                </a:solidFill>
                <a:latin typeface="Saira ExtraCondensed Bold"/>
                <a:ea typeface="Saira ExtraCondensed Bold"/>
                <a:cs typeface="Saira ExtraCondensed Bold"/>
                <a:sym typeface="Saira ExtraCondensed Bold"/>
              </a:rPr>
              <a:t> Hà </a:t>
            </a:r>
            <a:r>
              <a:rPr lang="en-US" sz="4800" b="1" err="1">
                <a:solidFill>
                  <a:srgbClr val="EFEEEE"/>
                </a:solidFill>
                <a:latin typeface="Saira ExtraCondensed Bold"/>
                <a:ea typeface="Saira ExtraCondensed Bold"/>
                <a:cs typeface="Saira ExtraCondensed Bold"/>
                <a:sym typeface="Saira ExtraCondensed Bold"/>
              </a:rPr>
              <a:t>Nội</a:t>
            </a:r>
            <a:endParaRPr lang="en-US" sz="4800" b="1">
              <a:solidFill>
                <a:srgbClr val="EFEEEE"/>
              </a:solidFill>
              <a:latin typeface="Saira ExtraCondensed Bold"/>
              <a:ea typeface="Saira ExtraCondensed Bold"/>
              <a:cs typeface="Saira ExtraCondensed Bold"/>
              <a:sym typeface="Saira ExtraCondensed Bold"/>
            </a:endParaRPr>
          </a:p>
        </p:txBody>
      </p:sp>
    </p:spTree>
    <p:extLst>
      <p:ext uri="{BB962C8B-B14F-4D97-AF65-F5344CB8AC3E}">
        <p14:creationId xmlns:p14="http://schemas.microsoft.com/office/powerpoint/2010/main" val="161797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75B0D"/>
        </a:solidFill>
        <a:effectLst/>
      </p:bgPr>
    </p:bg>
    <p:spTree>
      <p:nvGrpSpPr>
        <p:cNvPr id="1" name="">
          <a:extLst>
            <a:ext uri="{FF2B5EF4-FFF2-40B4-BE49-F238E27FC236}">
              <a16:creationId xmlns:a16="http://schemas.microsoft.com/office/drawing/2014/main" id="{4BE3F89C-8630-DAA5-11F5-483D87219DA5}"/>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E649735-562B-09C0-6FD6-259843BD324B}"/>
              </a:ext>
            </a:extLst>
          </p:cNvPr>
          <p:cNvSpPr txBox="1"/>
          <p:nvPr/>
        </p:nvSpPr>
        <p:spPr>
          <a:xfrm>
            <a:off x="1533545" y="1985063"/>
            <a:ext cx="33112576" cy="2872581"/>
          </a:xfrm>
          <a:prstGeom prst="rect">
            <a:avLst/>
          </a:prstGeom>
        </p:spPr>
        <p:txBody>
          <a:bodyPr lIns="0" tIns="0" rIns="0" bIns="0" rtlCol="0" anchor="t">
            <a:spAutoFit/>
          </a:bodyPr>
          <a:lstStyle/>
          <a:p>
            <a:pPr algn="l">
              <a:lnSpc>
                <a:spcPts val="22427"/>
              </a:lnSpc>
            </a:pPr>
            <a:r>
              <a:rPr lang="en-US" sz="17251" b="1">
                <a:solidFill>
                  <a:srgbClr val="EFEEEE"/>
                </a:solidFill>
                <a:latin typeface="Saira ExtraCondensed Bold"/>
                <a:ea typeface="Saira ExtraCondensed Bold"/>
                <a:cs typeface="Saira ExtraCondensed Bold"/>
                <a:sym typeface="Saira ExtraCondensed Bold"/>
              </a:rPr>
              <a:t>3. SỰ CẦN THIẾT KẾT HỢP NỘI LỰC VÀ NGOẠI LỰC</a:t>
            </a:r>
          </a:p>
        </p:txBody>
      </p:sp>
      <p:sp>
        <p:nvSpPr>
          <p:cNvPr id="5" name="TextBox 5">
            <a:extLst>
              <a:ext uri="{FF2B5EF4-FFF2-40B4-BE49-F238E27FC236}">
                <a16:creationId xmlns:a16="http://schemas.microsoft.com/office/drawing/2014/main" id="{349FA0F0-6579-3597-2AD9-820F9FE848D0}"/>
              </a:ext>
            </a:extLst>
          </p:cNvPr>
          <p:cNvSpPr txBox="1"/>
          <p:nvPr/>
        </p:nvSpPr>
        <p:spPr>
          <a:xfrm>
            <a:off x="1533545" y="5708160"/>
            <a:ext cx="17011465" cy="1521570"/>
          </a:xfrm>
          <a:prstGeom prst="rect">
            <a:avLst/>
          </a:prstGeom>
        </p:spPr>
        <p:txBody>
          <a:bodyPr wrap="square" lIns="0" tIns="0" rIns="0" bIns="0" rtlCol="0" anchor="t">
            <a:spAutoFit/>
          </a:bodyPr>
          <a:lstStyle/>
          <a:p>
            <a:pPr>
              <a:lnSpc>
                <a:spcPts val="12319"/>
              </a:lnSpc>
            </a:pPr>
            <a:r>
              <a:rPr lang="en-US" sz="8799" b="1">
                <a:solidFill>
                  <a:srgbClr val="EFEEEE"/>
                </a:solidFill>
                <a:latin typeface="Saira ExtraCondensed Bold"/>
                <a:ea typeface="Saira ExtraCondensed Bold"/>
                <a:cs typeface="Saira ExtraCondensed Bold"/>
                <a:sym typeface="Saira ExtraCondensed Bold"/>
              </a:rPr>
              <a:t>Tận dụng cơ hội và vượt qua thách thức</a:t>
            </a:r>
          </a:p>
        </p:txBody>
      </p:sp>
      <p:sp>
        <p:nvSpPr>
          <p:cNvPr id="2" name="TextBox 5">
            <a:extLst>
              <a:ext uri="{FF2B5EF4-FFF2-40B4-BE49-F238E27FC236}">
                <a16:creationId xmlns:a16="http://schemas.microsoft.com/office/drawing/2014/main" id="{604B90DF-3A69-BBCB-FF40-29C4F1862309}"/>
              </a:ext>
            </a:extLst>
          </p:cNvPr>
          <p:cNvSpPr txBox="1"/>
          <p:nvPr/>
        </p:nvSpPr>
        <p:spPr>
          <a:xfrm>
            <a:off x="2794001" y="7860402"/>
            <a:ext cx="21869400" cy="6370975"/>
          </a:xfrm>
          <a:prstGeom prst="rect">
            <a:avLst/>
          </a:prstGeom>
        </p:spPr>
        <p:txBody>
          <a:bodyPr wrap="square" lIns="0" tIns="0" rIns="0" bIns="0" rtlCol="0" anchor="t">
            <a:spAutoFit/>
          </a:bodyPr>
          <a:lstStyle/>
          <a:p>
            <a:pPr marL="857250" indent="-857250">
              <a:lnSpc>
                <a:spcPct val="200000"/>
              </a:lnSpc>
              <a:buFont typeface="Arial" panose="020B0604020202020204" pitchFamily="34" charset="0"/>
              <a:buChar char="•"/>
            </a:pPr>
            <a:r>
              <a:rPr lang="vi-VN" sz="7200" b="1">
                <a:solidFill>
                  <a:srgbClr val="EFEEEE"/>
                </a:solidFill>
                <a:latin typeface="Saira ExtraCondensed Bold"/>
                <a:ea typeface="Saira ExtraCondensed Bold"/>
                <a:cs typeface="Saira ExtraCondensed Bold"/>
                <a:sym typeface="Saira ExtraCondensed Bold"/>
              </a:rPr>
              <a:t>Lập kế hoạch chiến lược dài hạn</a:t>
            </a:r>
            <a:endParaRPr lang="en-US" sz="7200" b="1">
              <a:solidFill>
                <a:srgbClr val="EFEEEE"/>
              </a:solidFill>
              <a:latin typeface="Saira ExtraCondensed Bold"/>
              <a:ea typeface="Saira ExtraCondensed Bold"/>
              <a:cs typeface="Saira ExtraCondensed Bold"/>
              <a:sym typeface="Saira ExtraCondensed Bold"/>
            </a:endParaRPr>
          </a:p>
          <a:p>
            <a:pPr marL="857250" indent="-857250">
              <a:lnSpc>
                <a:spcPct val="200000"/>
              </a:lnSpc>
              <a:buFont typeface="Arial" panose="020B0604020202020204" pitchFamily="34" charset="0"/>
              <a:buChar char="•"/>
            </a:pPr>
            <a:r>
              <a:rPr lang="vi-VN" sz="7200" b="1">
                <a:solidFill>
                  <a:srgbClr val="EFEEEE"/>
                </a:solidFill>
                <a:latin typeface="Saira ExtraCondensed Bold"/>
                <a:ea typeface="Saira ExtraCondensed Bold"/>
                <a:cs typeface="Saira ExtraCondensed Bold"/>
                <a:sym typeface="Saira ExtraCondensed Bold"/>
              </a:rPr>
              <a:t>Nâng cao năng lực tiếp nhận công nghệ và đổi mới sáng tạo</a:t>
            </a:r>
          </a:p>
          <a:p>
            <a:pPr marL="857250" indent="-857250">
              <a:lnSpc>
                <a:spcPct val="200000"/>
              </a:lnSpc>
              <a:buFont typeface="Arial" panose="020B0604020202020204" pitchFamily="34" charset="0"/>
              <a:buChar char="•"/>
            </a:pPr>
            <a:r>
              <a:rPr lang="en-US" sz="7200" b="1" u="sng">
                <a:solidFill>
                  <a:srgbClr val="EFEEEE"/>
                </a:solidFill>
                <a:latin typeface="Saira ExtraCondensed Bold"/>
                <a:ea typeface="Saira ExtraCondensed Bold"/>
                <a:cs typeface="Saira ExtraCondensed Bold"/>
                <a:sym typeface="Saira ExtraCondensed Bold"/>
              </a:rPr>
              <a:t>Đào </a:t>
            </a:r>
            <a:r>
              <a:rPr lang="en-US" sz="7200" b="1" u="sng" err="1">
                <a:solidFill>
                  <a:srgbClr val="EFEEEE"/>
                </a:solidFill>
                <a:latin typeface="Saira ExtraCondensed Bold"/>
                <a:ea typeface="Saira ExtraCondensed Bold"/>
                <a:cs typeface="Saira ExtraCondensed Bold"/>
                <a:sym typeface="Saira ExtraCondensed Bold"/>
              </a:rPr>
              <a:t>tạo</a:t>
            </a:r>
            <a:r>
              <a:rPr lang="en-US" sz="7200" b="1" u="sng">
                <a:solidFill>
                  <a:srgbClr val="EFEEEE"/>
                </a:solidFill>
                <a:latin typeface="Saira ExtraCondensed Bold"/>
                <a:ea typeface="Saira ExtraCondensed Bold"/>
                <a:cs typeface="Saira ExtraCondensed Bold"/>
                <a:sym typeface="Saira ExtraCondensed Bold"/>
              </a:rPr>
              <a:t> </a:t>
            </a:r>
            <a:r>
              <a:rPr lang="en-US" sz="7200" b="1" u="sng" err="1">
                <a:solidFill>
                  <a:srgbClr val="EFEEEE"/>
                </a:solidFill>
                <a:latin typeface="Saira ExtraCondensed Bold"/>
                <a:ea typeface="Saira ExtraCondensed Bold"/>
                <a:cs typeface="Saira ExtraCondensed Bold"/>
                <a:sym typeface="Saira ExtraCondensed Bold"/>
              </a:rPr>
              <a:t>và</a:t>
            </a:r>
            <a:r>
              <a:rPr lang="en-US" sz="7200" b="1" u="sng">
                <a:solidFill>
                  <a:srgbClr val="EFEEEE"/>
                </a:solidFill>
                <a:latin typeface="Saira ExtraCondensed Bold"/>
                <a:ea typeface="Saira ExtraCondensed Bold"/>
                <a:cs typeface="Saira ExtraCondensed Bold"/>
                <a:sym typeface="Saira ExtraCondensed Bold"/>
              </a:rPr>
              <a:t> </a:t>
            </a:r>
            <a:r>
              <a:rPr lang="en-US" sz="7200" b="1" u="sng" err="1">
                <a:solidFill>
                  <a:srgbClr val="EFEEEE"/>
                </a:solidFill>
                <a:latin typeface="Saira ExtraCondensed Bold"/>
                <a:ea typeface="Saira ExtraCondensed Bold"/>
                <a:cs typeface="Saira ExtraCondensed Bold"/>
                <a:sym typeface="Saira ExtraCondensed Bold"/>
              </a:rPr>
              <a:t>phát</a:t>
            </a:r>
            <a:r>
              <a:rPr lang="en-US" sz="7200" b="1" u="sng">
                <a:solidFill>
                  <a:srgbClr val="EFEEEE"/>
                </a:solidFill>
                <a:latin typeface="Saira ExtraCondensed Bold"/>
                <a:ea typeface="Saira ExtraCondensed Bold"/>
                <a:cs typeface="Saira ExtraCondensed Bold"/>
                <a:sym typeface="Saira ExtraCondensed Bold"/>
              </a:rPr>
              <a:t> </a:t>
            </a:r>
            <a:r>
              <a:rPr lang="en-US" sz="7200" b="1" u="sng" err="1">
                <a:solidFill>
                  <a:srgbClr val="EFEEEE"/>
                </a:solidFill>
                <a:latin typeface="Saira ExtraCondensed Bold"/>
                <a:ea typeface="Saira ExtraCondensed Bold"/>
                <a:cs typeface="Saira ExtraCondensed Bold"/>
                <a:sym typeface="Saira ExtraCondensed Bold"/>
              </a:rPr>
              <a:t>huy</a:t>
            </a:r>
            <a:r>
              <a:rPr lang="en-US" sz="7200" b="1" u="sng">
                <a:solidFill>
                  <a:srgbClr val="EFEEEE"/>
                </a:solidFill>
                <a:latin typeface="Saira ExtraCondensed Bold"/>
                <a:ea typeface="Saira ExtraCondensed Bold"/>
                <a:cs typeface="Saira ExtraCondensed Bold"/>
                <a:sym typeface="Saira ExtraCondensed Bold"/>
              </a:rPr>
              <a:t> </a:t>
            </a:r>
            <a:r>
              <a:rPr lang="en-US" sz="7200" b="1" u="sng" err="1">
                <a:solidFill>
                  <a:srgbClr val="EFEEEE"/>
                </a:solidFill>
                <a:latin typeface="Saira ExtraCondensed Bold"/>
                <a:ea typeface="Saira ExtraCondensed Bold"/>
                <a:cs typeface="Saira ExtraCondensed Bold"/>
                <a:sym typeface="Saira ExtraCondensed Bold"/>
              </a:rPr>
              <a:t>nguồn</a:t>
            </a:r>
            <a:r>
              <a:rPr lang="en-US" sz="7200" b="1" u="sng">
                <a:solidFill>
                  <a:srgbClr val="EFEEEE"/>
                </a:solidFill>
                <a:latin typeface="Saira ExtraCondensed Bold"/>
                <a:ea typeface="Saira ExtraCondensed Bold"/>
                <a:cs typeface="Saira ExtraCondensed Bold"/>
                <a:sym typeface="Saira ExtraCondensed Bold"/>
              </a:rPr>
              <a:t> </a:t>
            </a:r>
            <a:r>
              <a:rPr lang="en-US" sz="7200" b="1" u="sng" err="1">
                <a:solidFill>
                  <a:srgbClr val="EFEEEE"/>
                </a:solidFill>
                <a:latin typeface="Saira ExtraCondensed Bold"/>
                <a:ea typeface="Saira ExtraCondensed Bold"/>
                <a:cs typeface="Saira ExtraCondensed Bold"/>
                <a:sym typeface="Saira ExtraCondensed Bold"/>
              </a:rPr>
              <a:t>nhân</a:t>
            </a:r>
            <a:r>
              <a:rPr lang="en-US" sz="7200" b="1" u="sng">
                <a:solidFill>
                  <a:srgbClr val="EFEEEE"/>
                </a:solidFill>
                <a:latin typeface="Saira ExtraCondensed Bold"/>
                <a:ea typeface="Saira ExtraCondensed Bold"/>
                <a:cs typeface="Saira ExtraCondensed Bold"/>
                <a:sym typeface="Saira ExtraCondensed Bold"/>
              </a:rPr>
              <a:t> </a:t>
            </a:r>
            <a:r>
              <a:rPr lang="en-US" sz="7200" b="1" u="sng" err="1">
                <a:solidFill>
                  <a:srgbClr val="EFEEEE"/>
                </a:solidFill>
                <a:latin typeface="Saira ExtraCondensed Bold"/>
                <a:ea typeface="Saira ExtraCondensed Bold"/>
                <a:cs typeface="Saira ExtraCondensed Bold"/>
                <a:sym typeface="Saira ExtraCondensed Bold"/>
              </a:rPr>
              <a:t>lực</a:t>
            </a:r>
            <a:r>
              <a:rPr lang="en-US" sz="7200" b="1" u="sng">
                <a:solidFill>
                  <a:srgbClr val="EFEEEE"/>
                </a:solidFill>
                <a:latin typeface="Saira ExtraCondensed Bold"/>
                <a:ea typeface="Saira ExtraCondensed Bold"/>
                <a:cs typeface="Saira ExtraCondensed Bold"/>
                <a:sym typeface="Saira ExtraCondensed Bold"/>
              </a:rPr>
              <a:t> </a:t>
            </a:r>
            <a:r>
              <a:rPr lang="en-US" sz="7200" b="1" u="sng" err="1">
                <a:solidFill>
                  <a:srgbClr val="EFEEEE"/>
                </a:solidFill>
                <a:latin typeface="Saira ExtraCondensed Bold"/>
                <a:ea typeface="Saira ExtraCondensed Bold"/>
                <a:cs typeface="Saira ExtraCondensed Bold"/>
                <a:sym typeface="Saira ExtraCondensed Bold"/>
              </a:rPr>
              <a:t>linh</a:t>
            </a:r>
            <a:r>
              <a:rPr lang="en-US" sz="7200" b="1" u="sng">
                <a:solidFill>
                  <a:srgbClr val="EFEEEE"/>
                </a:solidFill>
                <a:latin typeface="Saira ExtraCondensed Bold"/>
                <a:ea typeface="Saira ExtraCondensed Bold"/>
                <a:cs typeface="Saira ExtraCondensed Bold"/>
                <a:sym typeface="Saira ExtraCondensed Bold"/>
              </a:rPr>
              <a:t> </a:t>
            </a:r>
            <a:r>
              <a:rPr lang="en-US" sz="7200" b="1" u="sng" err="1">
                <a:solidFill>
                  <a:srgbClr val="EFEEEE"/>
                </a:solidFill>
                <a:latin typeface="Saira ExtraCondensed Bold"/>
                <a:ea typeface="Saira ExtraCondensed Bold"/>
                <a:cs typeface="Saira ExtraCondensed Bold"/>
                <a:sym typeface="Saira ExtraCondensed Bold"/>
              </a:rPr>
              <a:t>hoạt</a:t>
            </a:r>
            <a:endParaRPr lang="en-US" sz="7200" b="1" u="sng">
              <a:solidFill>
                <a:srgbClr val="EFEEEE"/>
              </a:solidFill>
              <a:latin typeface="Saira ExtraCondensed Bold"/>
              <a:ea typeface="Saira ExtraCondensed Bold"/>
              <a:cs typeface="Saira ExtraCondensed Bold"/>
              <a:sym typeface="Saira ExtraCondensed Bold"/>
            </a:endParaRPr>
          </a:p>
        </p:txBody>
      </p:sp>
    </p:spTree>
    <p:extLst>
      <p:ext uri="{BB962C8B-B14F-4D97-AF65-F5344CB8AC3E}">
        <p14:creationId xmlns:p14="http://schemas.microsoft.com/office/powerpoint/2010/main" val="259331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4D286C8C-D976-1998-2F22-912836F8FE44}"/>
              </a:ext>
            </a:extLst>
          </p:cNvPr>
          <p:cNvSpPr txBox="1"/>
          <p:nvPr/>
        </p:nvSpPr>
        <p:spPr>
          <a:xfrm>
            <a:off x="687957" y="7643733"/>
            <a:ext cx="34628586" cy="5745163"/>
          </a:xfrm>
          <a:prstGeom prst="rect">
            <a:avLst/>
          </a:prstGeom>
        </p:spPr>
        <p:txBody>
          <a:bodyPr wrap="square" lIns="0" tIns="0" rIns="0" bIns="0" rtlCol="0" anchor="t">
            <a:spAutoFit/>
          </a:bodyPr>
          <a:lstStyle/>
          <a:p>
            <a:pPr algn="ctr">
              <a:lnSpc>
                <a:spcPts val="22427"/>
              </a:lnSpc>
            </a:pPr>
            <a:r>
              <a:rPr lang="en-US" sz="17300" b="1">
                <a:solidFill>
                  <a:srgbClr val="C00000"/>
                </a:solidFill>
                <a:latin typeface="Saira ExtraCondensed Bold"/>
                <a:ea typeface="Saira ExtraCondensed Bold"/>
                <a:cs typeface="Saira ExtraCondensed Bold"/>
                <a:sym typeface="Saira ExtraCondensed Bold"/>
              </a:rPr>
              <a:t>AI YÊU BÁC HỒ CHÍ MINH </a:t>
            </a:r>
          </a:p>
          <a:p>
            <a:pPr algn="ctr">
              <a:lnSpc>
                <a:spcPts val="22427"/>
              </a:lnSpc>
            </a:pPr>
            <a:r>
              <a:rPr lang="en-US" sz="17300" b="1">
                <a:solidFill>
                  <a:srgbClr val="C00000"/>
                </a:solidFill>
                <a:latin typeface="Saira ExtraCondensed Bold"/>
                <a:ea typeface="Saira ExtraCondensed Bold"/>
                <a:cs typeface="Saira ExtraCondensed Bold"/>
                <a:sym typeface="Saira ExtraCondensed Bold"/>
              </a:rPr>
              <a:t>HƠN THIẾU NIÊN NHI ĐỒNG?</a:t>
            </a:r>
          </a:p>
        </p:txBody>
      </p:sp>
      <p:sp>
        <p:nvSpPr>
          <p:cNvPr id="8" name="TextBox 3">
            <a:extLst>
              <a:ext uri="{FF2B5EF4-FFF2-40B4-BE49-F238E27FC236}">
                <a16:creationId xmlns:a16="http://schemas.microsoft.com/office/drawing/2014/main" id="{C90393F2-DEDB-B31D-9EDC-C5A74CC9FC79}"/>
              </a:ext>
            </a:extLst>
          </p:cNvPr>
          <p:cNvSpPr txBox="1"/>
          <p:nvPr/>
        </p:nvSpPr>
        <p:spPr>
          <a:xfrm>
            <a:off x="1206499" y="4163933"/>
            <a:ext cx="33591502" cy="2708434"/>
          </a:xfrm>
          <a:prstGeom prst="rect">
            <a:avLst/>
          </a:prstGeom>
        </p:spPr>
        <p:txBody>
          <a:bodyPr wrap="square" lIns="0" tIns="0" rIns="0" bIns="0" rtlCol="0" anchor="t">
            <a:spAutoFit/>
          </a:bodyPr>
          <a:lstStyle/>
          <a:p>
            <a:pPr algn="ctr">
              <a:lnSpc>
                <a:spcPts val="22427"/>
              </a:lnSpc>
            </a:pPr>
            <a:r>
              <a:rPr lang="en-US" sz="14400" b="1" u="sng">
                <a:solidFill>
                  <a:srgbClr val="C00000"/>
                </a:solidFill>
                <a:latin typeface="Saira ExtraCondensed Bold"/>
                <a:ea typeface="Saira ExtraCondensed Bold"/>
                <a:cs typeface="Saira ExtraCondensed Bold"/>
                <a:sym typeface="Saira ExtraCondensed Bold"/>
              </a:rPr>
              <a:t>Minigame</a:t>
            </a:r>
          </a:p>
        </p:txBody>
      </p:sp>
      <p:sp>
        <p:nvSpPr>
          <p:cNvPr id="2" name="Freeform 4">
            <a:extLst>
              <a:ext uri="{FF2B5EF4-FFF2-40B4-BE49-F238E27FC236}">
                <a16:creationId xmlns:a16="http://schemas.microsoft.com/office/drawing/2014/main" id="{9F9E9DAE-8411-7AC5-721A-EE646A6717D6}"/>
              </a:ext>
            </a:extLst>
          </p:cNvPr>
          <p:cNvSpPr/>
          <p:nvPr/>
        </p:nvSpPr>
        <p:spPr>
          <a:xfrm>
            <a:off x="0" y="9525"/>
            <a:ext cx="23405171" cy="17992725"/>
          </a:xfrm>
          <a:custGeom>
            <a:avLst/>
            <a:gdLst/>
            <a:ahLst/>
            <a:cxnLst/>
            <a:rect l="l" t="t" r="r" b="b"/>
            <a:pathLst>
              <a:path w="23405171" h="17992725">
                <a:moveTo>
                  <a:pt x="0" y="0"/>
                </a:moveTo>
                <a:lnTo>
                  <a:pt x="23405171" y="0"/>
                </a:lnTo>
                <a:lnTo>
                  <a:pt x="23405171" y="17992725"/>
                </a:lnTo>
                <a:lnTo>
                  <a:pt x="0" y="17992725"/>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E97EA954-6312-6632-6D6D-8F5CA7D4E790}"/>
              </a:ext>
            </a:extLst>
          </p:cNvPr>
          <p:cNvSpPr/>
          <p:nvPr/>
        </p:nvSpPr>
        <p:spPr>
          <a:xfrm>
            <a:off x="26883144" y="1893776"/>
            <a:ext cx="6705489" cy="5749957"/>
          </a:xfrm>
          <a:custGeom>
            <a:avLst/>
            <a:gdLst/>
            <a:ahLst/>
            <a:cxnLst/>
            <a:rect l="l" t="t" r="r" b="b"/>
            <a:pathLst>
              <a:path w="6705489" h="5749957">
                <a:moveTo>
                  <a:pt x="0" y="0"/>
                </a:moveTo>
                <a:lnTo>
                  <a:pt x="6705489" y="0"/>
                </a:lnTo>
                <a:lnTo>
                  <a:pt x="6705489" y="5749957"/>
                </a:lnTo>
                <a:lnTo>
                  <a:pt x="0" y="574995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C2CAE488-C56B-E0D0-9A27-4461E046ECED}"/>
            </a:ext>
          </a:extLst>
        </p:cNvPr>
        <p:cNvGrpSpPr/>
        <p:nvPr/>
      </p:nvGrpSpPr>
      <p:grpSpPr>
        <a:xfrm>
          <a:off x="0" y="0"/>
          <a:ext cx="0" cy="0"/>
          <a:chOff x="0" y="0"/>
          <a:chExt cx="0" cy="0"/>
        </a:xfrm>
      </p:grpSpPr>
      <p:sp>
        <p:nvSpPr>
          <p:cNvPr id="8" name="TextBox 3">
            <a:extLst>
              <a:ext uri="{FF2B5EF4-FFF2-40B4-BE49-F238E27FC236}">
                <a16:creationId xmlns:a16="http://schemas.microsoft.com/office/drawing/2014/main" id="{90DB55F1-EAB1-C313-9CE6-EB0B66106F8E}"/>
              </a:ext>
            </a:extLst>
          </p:cNvPr>
          <p:cNvSpPr txBox="1"/>
          <p:nvPr/>
        </p:nvSpPr>
        <p:spPr>
          <a:xfrm>
            <a:off x="-2570671" y="-570312"/>
            <a:ext cx="10515600" cy="2539157"/>
          </a:xfrm>
          <a:prstGeom prst="rect">
            <a:avLst/>
          </a:prstGeom>
        </p:spPr>
        <p:txBody>
          <a:bodyPr wrap="square" lIns="0" tIns="0" rIns="0" bIns="0" rtlCol="0" anchor="t">
            <a:spAutoFit/>
          </a:bodyPr>
          <a:lstStyle/>
          <a:p>
            <a:pPr algn="ctr">
              <a:lnSpc>
                <a:spcPts val="22427"/>
              </a:lnSpc>
            </a:pPr>
            <a:r>
              <a:rPr lang="en-US" sz="10000" b="1" u="sng">
                <a:solidFill>
                  <a:srgbClr val="C00000"/>
                </a:solidFill>
                <a:latin typeface="Saira ExtraCondensed Bold"/>
                <a:ea typeface="Saira ExtraCondensed Bold"/>
                <a:cs typeface="Saira ExtraCondensed Bold"/>
                <a:sym typeface="Saira ExtraCondensed Bold"/>
              </a:rPr>
              <a:t>Minigame</a:t>
            </a:r>
          </a:p>
        </p:txBody>
      </p:sp>
      <p:sp>
        <p:nvSpPr>
          <p:cNvPr id="86" name="TextBox 3">
            <a:extLst>
              <a:ext uri="{FF2B5EF4-FFF2-40B4-BE49-F238E27FC236}">
                <a16:creationId xmlns:a16="http://schemas.microsoft.com/office/drawing/2014/main" id="{B123BD11-635D-5D0F-0A87-804244FD4D36}"/>
              </a:ext>
            </a:extLst>
          </p:cNvPr>
          <p:cNvSpPr txBox="1"/>
          <p:nvPr/>
        </p:nvSpPr>
        <p:spPr>
          <a:xfrm>
            <a:off x="687957" y="-484912"/>
            <a:ext cx="34628586" cy="2539157"/>
          </a:xfrm>
          <a:prstGeom prst="rect">
            <a:avLst/>
          </a:prstGeom>
        </p:spPr>
        <p:txBody>
          <a:bodyPr wrap="square" lIns="0" tIns="0" rIns="0" bIns="0" rtlCol="0" anchor="t">
            <a:spAutoFit/>
          </a:bodyPr>
          <a:lstStyle/>
          <a:p>
            <a:pPr algn="ctr">
              <a:lnSpc>
                <a:spcPts val="22427"/>
              </a:lnSpc>
            </a:pPr>
            <a:r>
              <a:rPr lang="en-US" sz="10000" b="1">
                <a:solidFill>
                  <a:srgbClr val="C00000"/>
                </a:solidFill>
                <a:latin typeface="Saira ExtraCondensed Bold"/>
                <a:ea typeface="Saira ExtraCondensed Bold"/>
                <a:cs typeface="Saira ExtraCondensed Bold"/>
                <a:sym typeface="Saira ExtraCondensed Bold"/>
              </a:rPr>
              <a:t>AI YÊU BÁC HỒ CHÍ MINH HƠN THIẾU NIÊN NHI ĐỒNG?</a:t>
            </a:r>
          </a:p>
        </p:txBody>
      </p:sp>
      <p:sp>
        <p:nvSpPr>
          <p:cNvPr id="4" name="Rectangle: Rounded Corners 3">
            <a:extLst>
              <a:ext uri="{FF2B5EF4-FFF2-40B4-BE49-F238E27FC236}">
                <a16:creationId xmlns:a16="http://schemas.microsoft.com/office/drawing/2014/main" id="{EF59A755-99A3-5721-2388-7437779DC62F}"/>
              </a:ext>
            </a:extLst>
          </p:cNvPr>
          <p:cNvSpPr/>
          <p:nvPr/>
        </p:nvSpPr>
        <p:spPr>
          <a:xfrm>
            <a:off x="15853785"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5" name="Rectangle: Rounded Corners 4">
            <a:extLst>
              <a:ext uri="{FF2B5EF4-FFF2-40B4-BE49-F238E27FC236}">
                <a16:creationId xmlns:a16="http://schemas.microsoft.com/office/drawing/2014/main" id="{41FC9624-770E-9066-0419-5437E8DB584E}"/>
              </a:ext>
            </a:extLst>
          </p:cNvPr>
          <p:cNvSpPr/>
          <p:nvPr/>
        </p:nvSpPr>
        <p:spPr>
          <a:xfrm>
            <a:off x="18007202"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6" name="Rectangle: Rounded Corners 5">
            <a:extLst>
              <a:ext uri="{FF2B5EF4-FFF2-40B4-BE49-F238E27FC236}">
                <a16:creationId xmlns:a16="http://schemas.microsoft.com/office/drawing/2014/main" id="{134454CF-1A81-F7C0-F328-BFDFEA28287F}"/>
              </a:ext>
            </a:extLst>
          </p:cNvPr>
          <p:cNvSpPr/>
          <p:nvPr/>
        </p:nvSpPr>
        <p:spPr>
          <a:xfrm>
            <a:off x="20160619"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A</a:t>
            </a:r>
          </a:p>
        </p:txBody>
      </p:sp>
      <p:sp>
        <p:nvSpPr>
          <p:cNvPr id="15" name="Rectangle: Rounded Corners 14">
            <a:extLst>
              <a:ext uri="{FF2B5EF4-FFF2-40B4-BE49-F238E27FC236}">
                <a16:creationId xmlns:a16="http://schemas.microsoft.com/office/drawing/2014/main" id="{C9462CDF-E24B-32FA-C775-DCBE76A53A53}"/>
              </a:ext>
            </a:extLst>
          </p:cNvPr>
          <p:cNvSpPr/>
          <p:nvPr/>
        </p:nvSpPr>
        <p:spPr>
          <a:xfrm>
            <a:off x="13677783" y="505833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Đ</a:t>
            </a:r>
          </a:p>
        </p:txBody>
      </p:sp>
      <p:sp>
        <p:nvSpPr>
          <p:cNvPr id="16" name="Rectangle: Rounded Corners 15">
            <a:extLst>
              <a:ext uri="{FF2B5EF4-FFF2-40B4-BE49-F238E27FC236}">
                <a16:creationId xmlns:a16="http://schemas.microsoft.com/office/drawing/2014/main" id="{92A9A1F5-03F4-9358-811C-65F611DAD185}"/>
              </a:ext>
            </a:extLst>
          </p:cNvPr>
          <p:cNvSpPr/>
          <p:nvPr/>
        </p:nvSpPr>
        <p:spPr>
          <a:xfrm>
            <a:off x="15831200"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Ộ</a:t>
            </a:r>
          </a:p>
        </p:txBody>
      </p:sp>
      <p:sp>
        <p:nvSpPr>
          <p:cNvPr id="17" name="Rectangle: Rounded Corners 16">
            <a:extLst>
              <a:ext uri="{FF2B5EF4-FFF2-40B4-BE49-F238E27FC236}">
                <a16:creationId xmlns:a16="http://schemas.microsoft.com/office/drawing/2014/main" id="{4B6C4B4F-9BF6-E8A1-2C07-7E1DC7919F7C}"/>
              </a:ext>
            </a:extLst>
          </p:cNvPr>
          <p:cNvSpPr/>
          <p:nvPr/>
        </p:nvSpPr>
        <p:spPr>
          <a:xfrm>
            <a:off x="17984617"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N</a:t>
            </a:r>
          </a:p>
        </p:txBody>
      </p:sp>
      <p:sp>
        <p:nvSpPr>
          <p:cNvPr id="18" name="Rectangle: Rounded Corners 17">
            <a:extLst>
              <a:ext uri="{FF2B5EF4-FFF2-40B4-BE49-F238E27FC236}">
                <a16:creationId xmlns:a16="http://schemas.microsoft.com/office/drawing/2014/main" id="{7EBCA658-BB13-1751-8AB9-45B297A67173}"/>
              </a:ext>
            </a:extLst>
          </p:cNvPr>
          <p:cNvSpPr/>
          <p:nvPr/>
        </p:nvSpPr>
        <p:spPr>
          <a:xfrm>
            <a:off x="20138034"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G</a:t>
            </a:r>
          </a:p>
        </p:txBody>
      </p:sp>
      <p:sp>
        <p:nvSpPr>
          <p:cNvPr id="25" name="Rectangle: Rounded Corners 24">
            <a:extLst>
              <a:ext uri="{FF2B5EF4-FFF2-40B4-BE49-F238E27FC236}">
                <a16:creationId xmlns:a16="http://schemas.microsoft.com/office/drawing/2014/main" id="{29E6D429-D3E3-E5A5-CACF-E35AFDF6C2BC}"/>
              </a:ext>
            </a:extLst>
          </p:cNvPr>
          <p:cNvSpPr/>
          <p:nvPr/>
        </p:nvSpPr>
        <p:spPr>
          <a:xfrm>
            <a:off x="13677782" y="6803866"/>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Ạ</a:t>
            </a:r>
          </a:p>
        </p:txBody>
      </p:sp>
      <p:sp>
        <p:nvSpPr>
          <p:cNvPr id="26" name="Rectangle: Rounded Corners 25">
            <a:extLst>
              <a:ext uri="{FF2B5EF4-FFF2-40B4-BE49-F238E27FC236}">
                <a16:creationId xmlns:a16="http://schemas.microsoft.com/office/drawing/2014/main" id="{E73D9191-47B7-B6E6-296C-E8434928670C}"/>
              </a:ext>
            </a:extLst>
          </p:cNvPr>
          <p:cNvSpPr/>
          <p:nvPr/>
        </p:nvSpPr>
        <p:spPr>
          <a:xfrm>
            <a:off x="15831200"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I</a:t>
            </a:r>
            <a:endParaRPr lang="en-US" sz="6000" b="1">
              <a:solidFill>
                <a:srgbClr val="12576A"/>
              </a:solidFill>
              <a:latin typeface="Cambria" panose="02040503050406030204" pitchFamily="18" charset="0"/>
            </a:endParaRPr>
          </a:p>
        </p:txBody>
      </p:sp>
      <p:sp>
        <p:nvSpPr>
          <p:cNvPr id="27" name="Rectangle: Rounded Corners 26">
            <a:extLst>
              <a:ext uri="{FF2B5EF4-FFF2-40B4-BE49-F238E27FC236}">
                <a16:creationId xmlns:a16="http://schemas.microsoft.com/office/drawing/2014/main" id="{69B43490-599D-812D-D02B-A8E3AFDAB061}"/>
              </a:ext>
            </a:extLst>
          </p:cNvPr>
          <p:cNvSpPr/>
          <p:nvPr/>
        </p:nvSpPr>
        <p:spPr>
          <a:xfrm>
            <a:off x="17984617"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28" name="Rectangle: Rounded Corners 27">
            <a:extLst>
              <a:ext uri="{FF2B5EF4-FFF2-40B4-BE49-F238E27FC236}">
                <a16:creationId xmlns:a16="http://schemas.microsoft.com/office/drawing/2014/main" id="{C434771A-4D28-C1DB-C1B1-F5879AED341A}"/>
              </a:ext>
            </a:extLst>
          </p:cNvPr>
          <p:cNvSpPr/>
          <p:nvPr/>
        </p:nvSpPr>
        <p:spPr>
          <a:xfrm>
            <a:off x="20138034"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35" name="Rectangle: Rounded Corners 34">
            <a:extLst>
              <a:ext uri="{FF2B5EF4-FFF2-40B4-BE49-F238E27FC236}">
                <a16:creationId xmlns:a16="http://schemas.microsoft.com/office/drawing/2014/main" id="{114EB000-6EA3-FA8B-4872-C62195E94BE6}"/>
              </a:ext>
            </a:extLst>
          </p:cNvPr>
          <p:cNvSpPr/>
          <p:nvPr/>
        </p:nvSpPr>
        <p:spPr>
          <a:xfrm>
            <a:off x="13677786" y="85494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Ả</a:t>
            </a:r>
          </a:p>
        </p:txBody>
      </p:sp>
      <p:sp>
        <p:nvSpPr>
          <p:cNvPr id="36" name="Rectangle: Rounded Corners 35">
            <a:extLst>
              <a:ext uri="{FF2B5EF4-FFF2-40B4-BE49-F238E27FC236}">
                <a16:creationId xmlns:a16="http://schemas.microsoft.com/office/drawing/2014/main" id="{03799B9C-F0E1-C7E9-1123-D65F193663C3}"/>
              </a:ext>
            </a:extLst>
          </p:cNvPr>
          <p:cNvSpPr/>
          <p:nvPr/>
        </p:nvSpPr>
        <p:spPr>
          <a:xfrm>
            <a:off x="15831203" y="8585930"/>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N</a:t>
            </a:r>
          </a:p>
        </p:txBody>
      </p:sp>
      <p:sp>
        <p:nvSpPr>
          <p:cNvPr id="37" name="Rectangle: Rounded Corners 36">
            <a:extLst>
              <a:ext uri="{FF2B5EF4-FFF2-40B4-BE49-F238E27FC236}">
                <a16:creationId xmlns:a16="http://schemas.microsoft.com/office/drawing/2014/main" id="{9D541A3D-EE03-DC1C-AEFA-648EFFA1EC77}"/>
              </a:ext>
            </a:extLst>
          </p:cNvPr>
          <p:cNvSpPr/>
          <p:nvPr/>
        </p:nvSpPr>
        <p:spPr>
          <a:xfrm>
            <a:off x="17984618" y="8585930"/>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G</a:t>
            </a:r>
          </a:p>
        </p:txBody>
      </p:sp>
      <p:sp>
        <p:nvSpPr>
          <p:cNvPr id="80" name="1">
            <a:hlinkClick r:id="rId2" action="ppaction://hlinksldjump"/>
            <a:extLst>
              <a:ext uri="{FF2B5EF4-FFF2-40B4-BE49-F238E27FC236}">
                <a16:creationId xmlns:a16="http://schemas.microsoft.com/office/drawing/2014/main" id="{D0AD790E-B2EE-02E1-45BA-9B40C0CD39AE}"/>
              </a:ext>
            </a:extLst>
          </p:cNvPr>
          <p:cNvSpPr/>
          <p:nvPr/>
        </p:nvSpPr>
        <p:spPr>
          <a:xfrm>
            <a:off x="1048019" y="3228029"/>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3600" b="1">
                <a:latin typeface="Cambria"/>
                <a:ea typeface="Cambria"/>
              </a:rPr>
              <a:t>1</a:t>
            </a:r>
            <a:endParaRPr lang="en-US" sz="3600" b="1">
              <a:latin typeface="Cambria" panose="02040503050406030204" pitchFamily="18" charset="0"/>
            </a:endParaRPr>
          </a:p>
        </p:txBody>
      </p:sp>
      <p:sp>
        <p:nvSpPr>
          <p:cNvPr id="81" name="1">
            <a:hlinkClick r:id="rId3" action="ppaction://hlinksldjump"/>
            <a:extLst>
              <a:ext uri="{FF2B5EF4-FFF2-40B4-BE49-F238E27FC236}">
                <a16:creationId xmlns:a16="http://schemas.microsoft.com/office/drawing/2014/main" id="{AAB58BD7-09F0-8A95-F436-0D315D872F02}"/>
              </a:ext>
            </a:extLst>
          </p:cNvPr>
          <p:cNvSpPr/>
          <p:nvPr/>
        </p:nvSpPr>
        <p:spPr>
          <a:xfrm>
            <a:off x="1048019" y="4989643"/>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a:latin typeface="Cambria" panose="02040503050406030204" pitchFamily="18" charset="0"/>
              </a:rPr>
              <a:t>2</a:t>
            </a:r>
            <a:endParaRPr lang="en-US" sz="3600" b="1">
              <a:latin typeface="Cambria" panose="02040503050406030204" pitchFamily="18" charset="0"/>
            </a:endParaRPr>
          </a:p>
        </p:txBody>
      </p:sp>
      <p:sp>
        <p:nvSpPr>
          <p:cNvPr id="82" name="1">
            <a:hlinkClick r:id="rId4" action="ppaction://hlinksldjump"/>
            <a:extLst>
              <a:ext uri="{FF2B5EF4-FFF2-40B4-BE49-F238E27FC236}">
                <a16:creationId xmlns:a16="http://schemas.microsoft.com/office/drawing/2014/main" id="{E94058AD-143B-8698-B340-01B0449CE18F}"/>
              </a:ext>
            </a:extLst>
          </p:cNvPr>
          <p:cNvSpPr/>
          <p:nvPr/>
        </p:nvSpPr>
        <p:spPr>
          <a:xfrm>
            <a:off x="1048019" y="6751258"/>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a:latin typeface="Cambria" panose="02040503050406030204" pitchFamily="18" charset="0"/>
              </a:rPr>
              <a:t>3</a:t>
            </a:r>
            <a:endParaRPr lang="en-US" sz="3600" b="1">
              <a:latin typeface="Cambria" panose="02040503050406030204" pitchFamily="18" charset="0"/>
            </a:endParaRPr>
          </a:p>
        </p:txBody>
      </p:sp>
      <p:sp>
        <p:nvSpPr>
          <p:cNvPr id="83" name="1">
            <a:hlinkClick r:id="rId5" action="ppaction://hlinksldjump"/>
            <a:extLst>
              <a:ext uri="{FF2B5EF4-FFF2-40B4-BE49-F238E27FC236}">
                <a16:creationId xmlns:a16="http://schemas.microsoft.com/office/drawing/2014/main" id="{8C7952BF-172A-E913-24DE-48014E1AB875}"/>
              </a:ext>
            </a:extLst>
          </p:cNvPr>
          <p:cNvSpPr/>
          <p:nvPr/>
        </p:nvSpPr>
        <p:spPr>
          <a:xfrm>
            <a:off x="1048019" y="8512875"/>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a:latin typeface="Cambria" panose="02040503050406030204" pitchFamily="18" charset="0"/>
              </a:rPr>
              <a:t>4</a:t>
            </a:r>
            <a:endParaRPr lang="en-US" sz="3600" b="1">
              <a:latin typeface="Cambria" panose="02040503050406030204" pitchFamily="18" charset="0"/>
            </a:endParaRPr>
          </a:p>
        </p:txBody>
      </p:sp>
      <p:sp>
        <p:nvSpPr>
          <p:cNvPr id="87" name="1">
            <a:hlinkClick r:id="rId6" action="ppaction://hlinksldjump"/>
            <a:extLst>
              <a:ext uri="{FF2B5EF4-FFF2-40B4-BE49-F238E27FC236}">
                <a16:creationId xmlns:a16="http://schemas.microsoft.com/office/drawing/2014/main" id="{80E6ADA8-364F-EE71-607D-28F8E43898C3}"/>
              </a:ext>
            </a:extLst>
          </p:cNvPr>
          <p:cNvSpPr/>
          <p:nvPr/>
        </p:nvSpPr>
        <p:spPr>
          <a:xfrm>
            <a:off x="983098" y="10274492"/>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latin typeface="Cambria" panose="02040503050406030204" pitchFamily="18" charset="0"/>
              </a:rPr>
              <a:t>5</a:t>
            </a:r>
          </a:p>
        </p:txBody>
      </p:sp>
      <p:sp>
        <p:nvSpPr>
          <p:cNvPr id="88" name="1">
            <a:hlinkClick r:id="rId7" action="ppaction://hlinksldjump"/>
            <a:extLst>
              <a:ext uri="{FF2B5EF4-FFF2-40B4-BE49-F238E27FC236}">
                <a16:creationId xmlns:a16="http://schemas.microsoft.com/office/drawing/2014/main" id="{3A57EF68-2AC6-D0B7-0D87-42D1D2F47A02}"/>
              </a:ext>
            </a:extLst>
          </p:cNvPr>
          <p:cNvSpPr/>
          <p:nvPr/>
        </p:nvSpPr>
        <p:spPr>
          <a:xfrm>
            <a:off x="983098" y="12036108"/>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latin typeface="Cambria" panose="02040503050406030204" pitchFamily="18" charset="0"/>
              </a:rPr>
              <a:t>6</a:t>
            </a:r>
          </a:p>
        </p:txBody>
      </p:sp>
      <p:sp>
        <p:nvSpPr>
          <p:cNvPr id="47" name="Rectangle: Rounded Corners 46">
            <a:extLst>
              <a:ext uri="{FF2B5EF4-FFF2-40B4-BE49-F238E27FC236}">
                <a16:creationId xmlns:a16="http://schemas.microsoft.com/office/drawing/2014/main" id="{F27A764A-6F1D-DC47-F140-75F17890C31C}"/>
              </a:ext>
            </a:extLst>
          </p:cNvPr>
          <p:cNvSpPr/>
          <p:nvPr/>
        </p:nvSpPr>
        <p:spPr>
          <a:xfrm>
            <a:off x="15831199"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48" name="Rectangle: Rounded Corners 47">
            <a:extLst>
              <a:ext uri="{FF2B5EF4-FFF2-40B4-BE49-F238E27FC236}">
                <a16:creationId xmlns:a16="http://schemas.microsoft.com/office/drawing/2014/main" id="{596FA7E1-420C-45DB-9A54-5E2F8892858A}"/>
              </a:ext>
            </a:extLst>
          </p:cNvPr>
          <p:cNvSpPr/>
          <p:nvPr/>
        </p:nvSpPr>
        <p:spPr>
          <a:xfrm>
            <a:off x="17984614"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Ợ</a:t>
            </a:r>
          </a:p>
        </p:txBody>
      </p:sp>
      <p:sp>
        <p:nvSpPr>
          <p:cNvPr id="49" name="Rectangle: Rounded Corners 48">
            <a:extLst>
              <a:ext uri="{FF2B5EF4-FFF2-40B4-BE49-F238E27FC236}">
                <a16:creationId xmlns:a16="http://schemas.microsoft.com/office/drawing/2014/main" id="{C95FAA06-211B-ED70-5125-CEA851E70D78}"/>
              </a:ext>
            </a:extLst>
          </p:cNvPr>
          <p:cNvSpPr/>
          <p:nvPr/>
        </p:nvSpPr>
        <p:spPr>
          <a:xfrm>
            <a:off x="20138033"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P</a:t>
            </a:r>
          </a:p>
        </p:txBody>
      </p:sp>
      <p:sp>
        <p:nvSpPr>
          <p:cNvPr id="50" name="Rectangle: Rounded Corners 49">
            <a:extLst>
              <a:ext uri="{FF2B5EF4-FFF2-40B4-BE49-F238E27FC236}">
                <a16:creationId xmlns:a16="http://schemas.microsoft.com/office/drawing/2014/main" id="{E3F26865-0EDC-E67F-D402-1566EB9D7091}"/>
              </a:ext>
            </a:extLst>
          </p:cNvPr>
          <p:cNvSpPr/>
          <p:nvPr/>
        </p:nvSpPr>
        <p:spPr>
          <a:xfrm>
            <a:off x="22291450"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T</a:t>
            </a:r>
          </a:p>
        </p:txBody>
      </p:sp>
      <p:sp>
        <p:nvSpPr>
          <p:cNvPr id="52" name="Rectangle: Rounded Corners 51">
            <a:extLst>
              <a:ext uri="{FF2B5EF4-FFF2-40B4-BE49-F238E27FC236}">
                <a16:creationId xmlns:a16="http://schemas.microsoft.com/office/drawing/2014/main" id="{CF496053-16FA-88DC-DD7C-44EBACA8DE9E}"/>
              </a:ext>
            </a:extLst>
          </p:cNvPr>
          <p:cNvSpPr/>
          <p:nvPr/>
        </p:nvSpPr>
        <p:spPr>
          <a:xfrm>
            <a:off x="13700368" y="1207700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L</a:t>
            </a:r>
          </a:p>
        </p:txBody>
      </p:sp>
      <p:sp>
        <p:nvSpPr>
          <p:cNvPr id="53" name="Rectangle: Rounded Corners 52">
            <a:extLst>
              <a:ext uri="{FF2B5EF4-FFF2-40B4-BE49-F238E27FC236}">
                <a16:creationId xmlns:a16="http://schemas.microsoft.com/office/drawing/2014/main" id="{1346757C-C37C-CF13-656C-0ECF654F6840}"/>
              </a:ext>
            </a:extLst>
          </p:cNvPr>
          <p:cNvSpPr/>
          <p:nvPr/>
        </p:nvSpPr>
        <p:spPr>
          <a:xfrm>
            <a:off x="15853785" y="1211352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Ậ</a:t>
            </a:r>
          </a:p>
        </p:txBody>
      </p:sp>
      <p:sp>
        <p:nvSpPr>
          <p:cNvPr id="54" name="Rectangle: Rounded Corners 53">
            <a:extLst>
              <a:ext uri="{FF2B5EF4-FFF2-40B4-BE49-F238E27FC236}">
                <a16:creationId xmlns:a16="http://schemas.microsoft.com/office/drawing/2014/main" id="{53C8CE4A-2CB0-B7AB-D70E-DD5D2A6CD09C}"/>
              </a:ext>
            </a:extLst>
          </p:cNvPr>
          <p:cNvSpPr/>
          <p:nvPr/>
        </p:nvSpPr>
        <p:spPr>
          <a:xfrm>
            <a:off x="18007201" y="1211352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P</a:t>
            </a:r>
          </a:p>
        </p:txBody>
      </p:sp>
      <p:sp>
        <p:nvSpPr>
          <p:cNvPr id="55" name="Rectangle: Rounded Corners 54">
            <a:extLst>
              <a:ext uri="{FF2B5EF4-FFF2-40B4-BE49-F238E27FC236}">
                <a16:creationId xmlns:a16="http://schemas.microsoft.com/office/drawing/2014/main" id="{8834F2EC-3BD3-9377-CA3A-F58E73A58616}"/>
              </a:ext>
            </a:extLst>
          </p:cNvPr>
          <p:cNvSpPr/>
          <p:nvPr/>
        </p:nvSpPr>
        <p:spPr>
          <a:xfrm>
            <a:off x="7194946" y="1207700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Đ</a:t>
            </a:r>
          </a:p>
        </p:txBody>
      </p:sp>
      <p:sp>
        <p:nvSpPr>
          <p:cNvPr id="56" name="Rectangle: Rounded Corners 55">
            <a:extLst>
              <a:ext uri="{FF2B5EF4-FFF2-40B4-BE49-F238E27FC236}">
                <a16:creationId xmlns:a16="http://schemas.microsoft.com/office/drawing/2014/main" id="{7B441351-876C-62A0-7AC2-0232F2B4681D}"/>
              </a:ext>
            </a:extLst>
          </p:cNvPr>
          <p:cNvSpPr/>
          <p:nvPr/>
        </p:nvSpPr>
        <p:spPr>
          <a:xfrm>
            <a:off x="9348363" y="1207700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Ộ</a:t>
            </a:r>
          </a:p>
        </p:txBody>
      </p:sp>
      <p:sp>
        <p:nvSpPr>
          <p:cNvPr id="59" name="Rectangle: Rounded Corners 58">
            <a:extLst>
              <a:ext uri="{FF2B5EF4-FFF2-40B4-BE49-F238E27FC236}">
                <a16:creationId xmlns:a16="http://schemas.microsoft.com/office/drawing/2014/main" id="{6C09E2F1-90C9-D703-55A0-BA0BC3B44252}"/>
              </a:ext>
            </a:extLst>
          </p:cNvPr>
          <p:cNvSpPr/>
          <p:nvPr/>
        </p:nvSpPr>
        <p:spPr>
          <a:xfrm>
            <a:off x="15853785"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P</a:t>
            </a:r>
          </a:p>
        </p:txBody>
      </p:sp>
      <p:sp>
        <p:nvSpPr>
          <p:cNvPr id="60" name="Rectangle: Rounded Corners 59">
            <a:extLst>
              <a:ext uri="{FF2B5EF4-FFF2-40B4-BE49-F238E27FC236}">
                <a16:creationId xmlns:a16="http://schemas.microsoft.com/office/drawing/2014/main" id="{E70FA25D-2909-24DB-AB8A-0E697CF85755}"/>
              </a:ext>
            </a:extLst>
          </p:cNvPr>
          <p:cNvSpPr/>
          <p:nvPr/>
        </p:nvSpPr>
        <p:spPr>
          <a:xfrm>
            <a:off x="18007201"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61" name="Rectangle: Rounded Corners 60">
            <a:extLst>
              <a:ext uri="{FF2B5EF4-FFF2-40B4-BE49-F238E27FC236}">
                <a16:creationId xmlns:a16="http://schemas.microsoft.com/office/drawing/2014/main" id="{4A501D39-11D3-A669-E18F-4719AE72FF2E}"/>
              </a:ext>
            </a:extLst>
          </p:cNvPr>
          <p:cNvSpPr/>
          <p:nvPr/>
        </p:nvSpPr>
        <p:spPr>
          <a:xfrm>
            <a:off x="20160619"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Á</a:t>
            </a:r>
          </a:p>
        </p:txBody>
      </p:sp>
      <p:sp>
        <p:nvSpPr>
          <p:cNvPr id="62" name="Rectangle: Rounded Corners 61">
            <a:extLst>
              <a:ext uri="{FF2B5EF4-FFF2-40B4-BE49-F238E27FC236}">
                <a16:creationId xmlns:a16="http://schemas.microsoft.com/office/drawing/2014/main" id="{B015A77B-4807-AD8B-ABEA-8323766F8A49}"/>
              </a:ext>
            </a:extLst>
          </p:cNvPr>
          <p:cNvSpPr/>
          <p:nvPr/>
        </p:nvSpPr>
        <p:spPr>
          <a:xfrm>
            <a:off x="22314036"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T</a:t>
            </a:r>
          </a:p>
        </p:txBody>
      </p:sp>
      <p:sp>
        <p:nvSpPr>
          <p:cNvPr id="63" name="Rectangle: Rounded Corners 62">
            <a:extLst>
              <a:ext uri="{FF2B5EF4-FFF2-40B4-BE49-F238E27FC236}">
                <a16:creationId xmlns:a16="http://schemas.microsoft.com/office/drawing/2014/main" id="{1F5C55C2-77D9-2B0A-616B-CC185244F789}"/>
              </a:ext>
            </a:extLst>
          </p:cNvPr>
          <p:cNvSpPr/>
          <p:nvPr/>
        </p:nvSpPr>
        <p:spPr>
          <a:xfrm>
            <a:off x="22314036"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64" name="1">
            <a:hlinkClick r:id="rId8" action="ppaction://hlinksldjump"/>
            <a:extLst>
              <a:ext uri="{FF2B5EF4-FFF2-40B4-BE49-F238E27FC236}">
                <a16:creationId xmlns:a16="http://schemas.microsoft.com/office/drawing/2014/main" id="{1D8068E6-8211-F99F-5F7A-6842E656A435}"/>
              </a:ext>
            </a:extLst>
          </p:cNvPr>
          <p:cNvSpPr/>
          <p:nvPr/>
        </p:nvSpPr>
        <p:spPr>
          <a:xfrm>
            <a:off x="983097" y="13915295"/>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latin typeface="Cambria" panose="02040503050406030204" pitchFamily="18" charset="0"/>
              </a:rPr>
              <a:t>7</a:t>
            </a:r>
          </a:p>
        </p:txBody>
      </p:sp>
      <p:sp>
        <p:nvSpPr>
          <p:cNvPr id="65" name="Rectangle: Rounded Corners 64">
            <a:extLst>
              <a:ext uri="{FF2B5EF4-FFF2-40B4-BE49-F238E27FC236}">
                <a16:creationId xmlns:a16="http://schemas.microsoft.com/office/drawing/2014/main" id="{31CB79B8-89F8-7195-9E7F-D393DAFF5CEB}"/>
              </a:ext>
            </a:extLst>
          </p:cNvPr>
          <p:cNvSpPr/>
          <p:nvPr/>
        </p:nvSpPr>
        <p:spPr>
          <a:xfrm>
            <a:off x="24467453"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Ọ</a:t>
            </a:r>
          </a:p>
        </p:txBody>
      </p:sp>
      <p:sp>
        <p:nvSpPr>
          <p:cNvPr id="66" name="Rectangle: Rounded Corners 65">
            <a:extLst>
              <a:ext uri="{FF2B5EF4-FFF2-40B4-BE49-F238E27FC236}">
                <a16:creationId xmlns:a16="http://schemas.microsoft.com/office/drawing/2014/main" id="{F3EC2FA5-29C7-95E3-EC91-4C3697CEC142}"/>
              </a:ext>
            </a:extLst>
          </p:cNvPr>
          <p:cNvSpPr/>
          <p:nvPr/>
        </p:nvSpPr>
        <p:spPr>
          <a:xfrm>
            <a:off x="26620870"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67" name="Rectangle: Rounded Corners 66">
            <a:extLst>
              <a:ext uri="{FF2B5EF4-FFF2-40B4-BE49-F238E27FC236}">
                <a16:creationId xmlns:a16="http://schemas.microsoft.com/office/drawing/2014/main" id="{EA7EE4A3-963C-869F-504B-8028D96B8561}"/>
              </a:ext>
            </a:extLst>
          </p:cNvPr>
          <p:cNvSpPr/>
          <p:nvPr/>
        </p:nvSpPr>
        <p:spPr>
          <a:xfrm>
            <a:off x="11524367" y="85494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Đ</a:t>
            </a:r>
          </a:p>
        </p:txBody>
      </p:sp>
      <p:sp>
        <p:nvSpPr>
          <p:cNvPr id="68" name="Rectangle: Rounded Corners 67">
            <a:extLst>
              <a:ext uri="{FF2B5EF4-FFF2-40B4-BE49-F238E27FC236}">
                <a16:creationId xmlns:a16="http://schemas.microsoft.com/office/drawing/2014/main" id="{5DC37642-111E-69C1-9557-A846FD3D1DEA}"/>
              </a:ext>
            </a:extLst>
          </p:cNvPr>
          <p:cNvSpPr/>
          <p:nvPr/>
        </p:nvSpPr>
        <p:spPr>
          <a:xfrm>
            <a:off x="11524367"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Đ</a:t>
            </a:r>
            <a:endParaRPr lang="en-US" sz="6000" b="1">
              <a:solidFill>
                <a:srgbClr val="12576A"/>
              </a:solidFill>
              <a:latin typeface="Cambria" panose="02040503050406030204" pitchFamily="18" charset="0"/>
            </a:endParaRPr>
          </a:p>
        </p:txBody>
      </p:sp>
      <p:sp>
        <p:nvSpPr>
          <p:cNvPr id="69" name="Rectangle: Rounded Corners 68">
            <a:extLst>
              <a:ext uri="{FF2B5EF4-FFF2-40B4-BE49-F238E27FC236}">
                <a16:creationId xmlns:a16="http://schemas.microsoft.com/office/drawing/2014/main" id="{5BFD1BA6-D5B6-E069-4C56-61E3C935BD2D}"/>
              </a:ext>
            </a:extLst>
          </p:cNvPr>
          <p:cNvSpPr/>
          <p:nvPr/>
        </p:nvSpPr>
        <p:spPr>
          <a:xfrm>
            <a:off x="5064113"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I</a:t>
            </a:r>
            <a:endParaRPr lang="en-US" sz="6000" b="1">
              <a:solidFill>
                <a:srgbClr val="12576A"/>
              </a:solidFill>
              <a:latin typeface="Cambria" panose="02040503050406030204" pitchFamily="18" charset="0"/>
            </a:endParaRPr>
          </a:p>
        </p:txBody>
      </p:sp>
      <p:sp>
        <p:nvSpPr>
          <p:cNvPr id="70" name="Rectangle: Rounded Corners 69">
            <a:extLst>
              <a:ext uri="{FF2B5EF4-FFF2-40B4-BE49-F238E27FC236}">
                <a16:creationId xmlns:a16="http://schemas.microsoft.com/office/drawing/2014/main" id="{C567EF1C-3DE2-CE2B-8F66-352176EE3908}"/>
              </a:ext>
            </a:extLst>
          </p:cNvPr>
          <p:cNvSpPr/>
          <p:nvPr/>
        </p:nvSpPr>
        <p:spPr>
          <a:xfrm>
            <a:off x="7217530"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Ệ</a:t>
            </a:r>
            <a:endParaRPr lang="en-US" sz="6000" b="1">
              <a:solidFill>
                <a:srgbClr val="12576A"/>
              </a:solidFill>
              <a:latin typeface="Cambria" panose="02040503050406030204" pitchFamily="18" charset="0"/>
            </a:endParaRPr>
          </a:p>
        </p:txBody>
      </p:sp>
      <p:sp>
        <p:nvSpPr>
          <p:cNvPr id="71" name="Rectangle: Rounded Corners 70">
            <a:extLst>
              <a:ext uri="{FF2B5EF4-FFF2-40B4-BE49-F238E27FC236}">
                <a16:creationId xmlns:a16="http://schemas.microsoft.com/office/drawing/2014/main" id="{C463FC9D-298C-22D0-BF38-557E70CE1B45}"/>
              </a:ext>
            </a:extLst>
          </p:cNvPr>
          <p:cNvSpPr/>
          <p:nvPr/>
        </p:nvSpPr>
        <p:spPr>
          <a:xfrm>
            <a:off x="9370947"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N</a:t>
            </a:r>
            <a:endParaRPr lang="en-US" sz="6000" b="1">
              <a:solidFill>
                <a:srgbClr val="12576A"/>
              </a:solidFill>
              <a:latin typeface="Cambria" panose="02040503050406030204" pitchFamily="18" charset="0"/>
            </a:endParaRPr>
          </a:p>
        </p:txBody>
      </p:sp>
      <p:sp>
        <p:nvSpPr>
          <p:cNvPr id="72" name="Rectangle: Rounded Corners 71">
            <a:extLst>
              <a:ext uri="{FF2B5EF4-FFF2-40B4-BE49-F238E27FC236}">
                <a16:creationId xmlns:a16="http://schemas.microsoft.com/office/drawing/2014/main" id="{A820C5B2-5746-2778-889C-BD4F4A405078}"/>
              </a:ext>
            </a:extLst>
          </p:cNvPr>
          <p:cNvSpPr/>
          <p:nvPr/>
        </p:nvSpPr>
        <p:spPr>
          <a:xfrm>
            <a:off x="2899186" y="6803866"/>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73" name="Rectangle: Rounded Corners 72">
            <a:extLst>
              <a:ext uri="{FF2B5EF4-FFF2-40B4-BE49-F238E27FC236}">
                <a16:creationId xmlns:a16="http://schemas.microsoft.com/office/drawing/2014/main" id="{8F1A81B3-6DD5-D3A2-009D-6544A3AE0B92}"/>
              </a:ext>
            </a:extLst>
          </p:cNvPr>
          <p:cNvSpPr/>
          <p:nvPr/>
        </p:nvSpPr>
        <p:spPr>
          <a:xfrm>
            <a:off x="22314036" y="67512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Á</a:t>
            </a:r>
          </a:p>
        </p:txBody>
      </p:sp>
      <p:sp>
        <p:nvSpPr>
          <p:cNvPr id="74" name="Rectangle: Rounded Corners 73">
            <a:extLst>
              <a:ext uri="{FF2B5EF4-FFF2-40B4-BE49-F238E27FC236}">
                <a16:creationId xmlns:a16="http://schemas.microsoft.com/office/drawing/2014/main" id="{A056D45C-7F1B-5FEF-0E7F-4B260CC8DE52}"/>
              </a:ext>
            </a:extLst>
          </p:cNvPr>
          <p:cNvSpPr/>
          <p:nvPr/>
        </p:nvSpPr>
        <p:spPr>
          <a:xfrm>
            <a:off x="22291450"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L</a:t>
            </a:r>
          </a:p>
        </p:txBody>
      </p:sp>
      <p:sp>
        <p:nvSpPr>
          <p:cNvPr id="75" name="Rectangle: Rounded Corners 74">
            <a:extLst>
              <a:ext uri="{FF2B5EF4-FFF2-40B4-BE49-F238E27FC236}">
                <a16:creationId xmlns:a16="http://schemas.microsoft.com/office/drawing/2014/main" id="{B1A39A45-6799-0480-1857-70AA97445992}"/>
              </a:ext>
            </a:extLst>
          </p:cNvPr>
          <p:cNvSpPr/>
          <p:nvPr/>
        </p:nvSpPr>
        <p:spPr>
          <a:xfrm>
            <a:off x="24444867"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Ự</a:t>
            </a:r>
          </a:p>
        </p:txBody>
      </p:sp>
      <p:sp>
        <p:nvSpPr>
          <p:cNvPr id="76" name="Rectangle: Rounded Corners 75">
            <a:extLst>
              <a:ext uri="{FF2B5EF4-FFF2-40B4-BE49-F238E27FC236}">
                <a16:creationId xmlns:a16="http://schemas.microsoft.com/office/drawing/2014/main" id="{CC6CA9AD-1F75-E21E-1960-49EC4D72D6DC}"/>
              </a:ext>
            </a:extLst>
          </p:cNvPr>
          <p:cNvSpPr/>
          <p:nvPr/>
        </p:nvSpPr>
        <p:spPr>
          <a:xfrm>
            <a:off x="26598284"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78" name="Rectangle: Rounded Corners 77">
            <a:extLst>
              <a:ext uri="{FF2B5EF4-FFF2-40B4-BE49-F238E27FC236}">
                <a16:creationId xmlns:a16="http://schemas.microsoft.com/office/drawing/2014/main" id="{37B48997-A7A1-5400-DD28-133D146FFA1E}"/>
              </a:ext>
            </a:extLst>
          </p:cNvPr>
          <p:cNvSpPr/>
          <p:nvPr/>
        </p:nvSpPr>
        <p:spPr>
          <a:xfrm>
            <a:off x="24467453"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Á</a:t>
            </a:r>
          </a:p>
        </p:txBody>
      </p:sp>
      <p:sp>
        <p:nvSpPr>
          <p:cNvPr id="79" name="Rectangle: Rounded Corners 78">
            <a:extLst>
              <a:ext uri="{FF2B5EF4-FFF2-40B4-BE49-F238E27FC236}">
                <a16:creationId xmlns:a16="http://schemas.microsoft.com/office/drawing/2014/main" id="{652CE616-4DEB-15BC-406A-177F9BBD36E1}"/>
              </a:ext>
            </a:extLst>
          </p:cNvPr>
          <p:cNvSpPr/>
          <p:nvPr/>
        </p:nvSpPr>
        <p:spPr>
          <a:xfrm>
            <a:off x="26643457"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84" name="Rectangle: Rounded Corners 83">
            <a:extLst>
              <a:ext uri="{FF2B5EF4-FFF2-40B4-BE49-F238E27FC236}">
                <a16:creationId xmlns:a16="http://schemas.microsoft.com/office/drawing/2014/main" id="{DE294EBF-0527-55B5-9219-D4B130AE04E5}"/>
              </a:ext>
            </a:extLst>
          </p:cNvPr>
          <p:cNvSpPr/>
          <p:nvPr/>
        </p:nvSpPr>
        <p:spPr>
          <a:xfrm>
            <a:off x="13677781"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85" name="Rectangle: Rounded Corners 84">
            <a:extLst>
              <a:ext uri="{FF2B5EF4-FFF2-40B4-BE49-F238E27FC236}">
                <a16:creationId xmlns:a16="http://schemas.microsoft.com/office/drawing/2014/main" id="{5122E229-6DC0-C01D-8F46-9F5801C255B7}"/>
              </a:ext>
            </a:extLst>
          </p:cNvPr>
          <p:cNvSpPr/>
          <p:nvPr/>
        </p:nvSpPr>
        <p:spPr>
          <a:xfrm>
            <a:off x="11524366" y="1207700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89" name="Rectangle: Rounded Corners 88">
            <a:extLst>
              <a:ext uri="{FF2B5EF4-FFF2-40B4-BE49-F238E27FC236}">
                <a16:creationId xmlns:a16="http://schemas.microsoft.com/office/drawing/2014/main" id="{0D2E1ACC-FD8C-4124-1D4C-0DC40CB2C55F}"/>
              </a:ext>
            </a:extLst>
          </p:cNvPr>
          <p:cNvSpPr/>
          <p:nvPr/>
        </p:nvSpPr>
        <p:spPr>
          <a:xfrm>
            <a:off x="24467453"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T</a:t>
            </a:r>
          </a:p>
        </p:txBody>
      </p:sp>
      <p:sp>
        <p:nvSpPr>
          <p:cNvPr id="90" name="Rectangle: Rounded Corners 89">
            <a:extLst>
              <a:ext uri="{FF2B5EF4-FFF2-40B4-BE49-F238E27FC236}">
                <a16:creationId xmlns:a16="http://schemas.microsoft.com/office/drawing/2014/main" id="{14DEF6F5-C958-9CBB-BEAC-BE13D87996B7}"/>
              </a:ext>
            </a:extLst>
          </p:cNvPr>
          <p:cNvSpPr/>
          <p:nvPr/>
        </p:nvSpPr>
        <p:spPr>
          <a:xfrm>
            <a:off x="26620869"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R</a:t>
            </a:r>
          </a:p>
        </p:txBody>
      </p:sp>
      <p:sp>
        <p:nvSpPr>
          <p:cNvPr id="91" name="Rectangle: Rounded Corners 90">
            <a:extLst>
              <a:ext uri="{FF2B5EF4-FFF2-40B4-BE49-F238E27FC236}">
                <a16:creationId xmlns:a16="http://schemas.microsoft.com/office/drawing/2014/main" id="{35A170FB-EE1A-BB16-0D8F-8046B402D291}"/>
              </a:ext>
            </a:extLst>
          </p:cNvPr>
          <p:cNvSpPr/>
          <p:nvPr/>
        </p:nvSpPr>
        <p:spPr>
          <a:xfrm>
            <a:off x="28774287"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I</a:t>
            </a:r>
          </a:p>
        </p:txBody>
      </p:sp>
      <p:sp>
        <p:nvSpPr>
          <p:cNvPr id="92" name="Rectangle: Rounded Corners 91">
            <a:extLst>
              <a:ext uri="{FF2B5EF4-FFF2-40B4-BE49-F238E27FC236}">
                <a16:creationId xmlns:a16="http://schemas.microsoft.com/office/drawing/2014/main" id="{D517254C-B25F-FA5C-F0C8-5A3279FFDDE0}"/>
              </a:ext>
            </a:extLst>
          </p:cNvPr>
          <p:cNvSpPr/>
          <p:nvPr/>
        </p:nvSpPr>
        <p:spPr>
          <a:xfrm>
            <a:off x="30927704"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Ể</a:t>
            </a:r>
          </a:p>
        </p:txBody>
      </p:sp>
      <p:sp>
        <p:nvSpPr>
          <p:cNvPr id="94" name="Rectangle: Rounded Corners 93">
            <a:extLst>
              <a:ext uri="{FF2B5EF4-FFF2-40B4-BE49-F238E27FC236}">
                <a16:creationId xmlns:a16="http://schemas.microsoft.com/office/drawing/2014/main" id="{A34EC3B0-25D6-6B83-8644-FB22936D3647}"/>
              </a:ext>
            </a:extLst>
          </p:cNvPr>
          <p:cNvSpPr/>
          <p:nvPr/>
        </p:nvSpPr>
        <p:spPr>
          <a:xfrm>
            <a:off x="33081121"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N</a:t>
            </a:r>
          </a:p>
        </p:txBody>
      </p:sp>
      <p:grpSp>
        <p:nvGrpSpPr>
          <p:cNvPr id="103" name="Group 102">
            <a:extLst>
              <a:ext uri="{FF2B5EF4-FFF2-40B4-BE49-F238E27FC236}">
                <a16:creationId xmlns:a16="http://schemas.microsoft.com/office/drawing/2014/main" id="{C42A3F13-686B-4AD8-CE56-C73B067C8B5B}"/>
              </a:ext>
            </a:extLst>
          </p:cNvPr>
          <p:cNvGrpSpPr/>
          <p:nvPr/>
        </p:nvGrpSpPr>
        <p:grpSpPr>
          <a:xfrm>
            <a:off x="13868331" y="3312795"/>
            <a:ext cx="14883370" cy="1455334"/>
            <a:chOff x="13830181" y="3477139"/>
            <a:chExt cx="14883370" cy="1455334"/>
          </a:xfrm>
        </p:grpSpPr>
        <p:sp>
          <p:nvSpPr>
            <p:cNvPr id="96" name="Rectangle: Rounded Corners 95">
              <a:extLst>
                <a:ext uri="{FF2B5EF4-FFF2-40B4-BE49-F238E27FC236}">
                  <a16:creationId xmlns:a16="http://schemas.microsoft.com/office/drawing/2014/main" id="{C2597F3D-6976-D671-EDA4-6FE48B273055}"/>
                </a:ext>
              </a:extLst>
            </p:cNvPr>
            <p:cNvSpPr/>
            <p:nvPr/>
          </p:nvSpPr>
          <p:spPr>
            <a:xfrm>
              <a:off x="16006185"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97" name="Rectangle: Rounded Corners 96">
              <a:extLst>
                <a:ext uri="{FF2B5EF4-FFF2-40B4-BE49-F238E27FC236}">
                  <a16:creationId xmlns:a16="http://schemas.microsoft.com/office/drawing/2014/main" id="{9544A344-B692-2331-FDF3-1D0F9AD685E7}"/>
                </a:ext>
              </a:extLst>
            </p:cNvPr>
            <p:cNvSpPr/>
            <p:nvPr/>
          </p:nvSpPr>
          <p:spPr>
            <a:xfrm>
              <a:off x="18159602"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98" name="Rectangle: Rounded Corners 97">
              <a:extLst>
                <a:ext uri="{FF2B5EF4-FFF2-40B4-BE49-F238E27FC236}">
                  <a16:creationId xmlns:a16="http://schemas.microsoft.com/office/drawing/2014/main" id="{84364438-4CCE-13D5-19CE-84EAA4FA0D08}"/>
                </a:ext>
              </a:extLst>
            </p:cNvPr>
            <p:cNvSpPr/>
            <p:nvPr/>
          </p:nvSpPr>
          <p:spPr>
            <a:xfrm>
              <a:off x="20313019"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A</a:t>
              </a:r>
            </a:p>
          </p:txBody>
        </p:sp>
        <p:sp>
          <p:nvSpPr>
            <p:cNvPr id="99" name="Rectangle: Rounded Corners 98">
              <a:extLst>
                <a:ext uri="{FF2B5EF4-FFF2-40B4-BE49-F238E27FC236}">
                  <a16:creationId xmlns:a16="http://schemas.microsoft.com/office/drawing/2014/main" id="{860ACFC6-A533-7013-3942-E895E099F65B}"/>
                </a:ext>
              </a:extLst>
            </p:cNvPr>
            <p:cNvSpPr/>
            <p:nvPr/>
          </p:nvSpPr>
          <p:spPr>
            <a:xfrm>
              <a:off x="22466436"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00" name="Rectangle: Rounded Corners 99">
              <a:extLst>
                <a:ext uri="{FF2B5EF4-FFF2-40B4-BE49-F238E27FC236}">
                  <a16:creationId xmlns:a16="http://schemas.microsoft.com/office/drawing/2014/main" id="{78A36C14-18EF-9DBD-0F8D-077AE8383424}"/>
                </a:ext>
              </a:extLst>
            </p:cNvPr>
            <p:cNvSpPr/>
            <p:nvPr/>
          </p:nvSpPr>
          <p:spPr>
            <a:xfrm>
              <a:off x="24619853"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Ọ</a:t>
              </a:r>
            </a:p>
          </p:txBody>
        </p:sp>
        <p:sp>
          <p:nvSpPr>
            <p:cNvPr id="101" name="Rectangle: Rounded Corners 100">
              <a:extLst>
                <a:ext uri="{FF2B5EF4-FFF2-40B4-BE49-F238E27FC236}">
                  <a16:creationId xmlns:a16="http://schemas.microsoft.com/office/drawing/2014/main" id="{7EB7DC56-60FF-1595-0791-49FCBBFF887C}"/>
                </a:ext>
              </a:extLst>
            </p:cNvPr>
            <p:cNvSpPr/>
            <p:nvPr/>
          </p:nvSpPr>
          <p:spPr>
            <a:xfrm>
              <a:off x="26773270"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102" name="Rectangle: Rounded Corners 101">
              <a:extLst>
                <a:ext uri="{FF2B5EF4-FFF2-40B4-BE49-F238E27FC236}">
                  <a16:creationId xmlns:a16="http://schemas.microsoft.com/office/drawing/2014/main" id="{321CD79B-99C2-5CA5-0E77-4E71034CD326}"/>
                </a:ext>
              </a:extLst>
            </p:cNvPr>
            <p:cNvSpPr/>
            <p:nvPr/>
          </p:nvSpPr>
          <p:spPr>
            <a:xfrm>
              <a:off x="13830181"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grpSp>
      <p:grpSp>
        <p:nvGrpSpPr>
          <p:cNvPr id="104" name="Group 103">
            <a:extLst>
              <a:ext uri="{FF2B5EF4-FFF2-40B4-BE49-F238E27FC236}">
                <a16:creationId xmlns:a16="http://schemas.microsoft.com/office/drawing/2014/main" id="{8D413224-FC61-8C78-12FC-9F9944B77415}"/>
              </a:ext>
            </a:extLst>
          </p:cNvPr>
          <p:cNvGrpSpPr/>
          <p:nvPr/>
        </p:nvGrpSpPr>
        <p:grpSpPr>
          <a:xfrm>
            <a:off x="13879624" y="5073075"/>
            <a:ext cx="14883370" cy="1455334"/>
            <a:chOff x="13830181" y="3477139"/>
            <a:chExt cx="14883370" cy="1455334"/>
          </a:xfrm>
        </p:grpSpPr>
        <p:sp>
          <p:nvSpPr>
            <p:cNvPr id="105" name="Rectangle: Rounded Corners 104">
              <a:extLst>
                <a:ext uri="{FF2B5EF4-FFF2-40B4-BE49-F238E27FC236}">
                  <a16:creationId xmlns:a16="http://schemas.microsoft.com/office/drawing/2014/main" id="{56034341-9174-DAB2-DE76-7C18E371825B}"/>
                </a:ext>
              </a:extLst>
            </p:cNvPr>
            <p:cNvSpPr/>
            <p:nvPr/>
          </p:nvSpPr>
          <p:spPr>
            <a:xfrm>
              <a:off x="16006185"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06" name="Rectangle: Rounded Corners 105">
              <a:extLst>
                <a:ext uri="{FF2B5EF4-FFF2-40B4-BE49-F238E27FC236}">
                  <a16:creationId xmlns:a16="http://schemas.microsoft.com/office/drawing/2014/main" id="{CDBAEAF3-BA6E-B2CA-7509-A4EC25C193DA}"/>
                </a:ext>
              </a:extLst>
            </p:cNvPr>
            <p:cNvSpPr/>
            <p:nvPr/>
          </p:nvSpPr>
          <p:spPr>
            <a:xfrm>
              <a:off x="18159602"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107" name="Rectangle: Rounded Corners 106">
              <a:extLst>
                <a:ext uri="{FF2B5EF4-FFF2-40B4-BE49-F238E27FC236}">
                  <a16:creationId xmlns:a16="http://schemas.microsoft.com/office/drawing/2014/main" id="{B0BFF34D-A52A-B2DB-75F7-04F3E462C822}"/>
                </a:ext>
              </a:extLst>
            </p:cNvPr>
            <p:cNvSpPr/>
            <p:nvPr/>
          </p:nvSpPr>
          <p:spPr>
            <a:xfrm>
              <a:off x="20313019"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A</a:t>
              </a:r>
            </a:p>
          </p:txBody>
        </p:sp>
        <p:sp>
          <p:nvSpPr>
            <p:cNvPr id="108" name="Rectangle: Rounded Corners 107">
              <a:extLst>
                <a:ext uri="{FF2B5EF4-FFF2-40B4-BE49-F238E27FC236}">
                  <a16:creationId xmlns:a16="http://schemas.microsoft.com/office/drawing/2014/main" id="{491D4E4E-2976-9BF9-3C5C-2F7DECF1468A}"/>
                </a:ext>
              </a:extLst>
            </p:cNvPr>
            <p:cNvSpPr/>
            <p:nvPr/>
          </p:nvSpPr>
          <p:spPr>
            <a:xfrm>
              <a:off x="22466436"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09" name="Rectangle: Rounded Corners 108">
              <a:extLst>
                <a:ext uri="{FF2B5EF4-FFF2-40B4-BE49-F238E27FC236}">
                  <a16:creationId xmlns:a16="http://schemas.microsoft.com/office/drawing/2014/main" id="{1E70C5C9-C3C0-B85C-4588-B1A1367ABD3A}"/>
                </a:ext>
              </a:extLst>
            </p:cNvPr>
            <p:cNvSpPr/>
            <p:nvPr/>
          </p:nvSpPr>
          <p:spPr>
            <a:xfrm>
              <a:off x="24619853"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Ọ</a:t>
              </a:r>
            </a:p>
          </p:txBody>
        </p:sp>
        <p:sp>
          <p:nvSpPr>
            <p:cNvPr id="110" name="Rectangle: Rounded Corners 109">
              <a:extLst>
                <a:ext uri="{FF2B5EF4-FFF2-40B4-BE49-F238E27FC236}">
                  <a16:creationId xmlns:a16="http://schemas.microsoft.com/office/drawing/2014/main" id="{F1AC779D-000A-4F36-68C0-903D70DBB940}"/>
                </a:ext>
              </a:extLst>
            </p:cNvPr>
            <p:cNvSpPr/>
            <p:nvPr/>
          </p:nvSpPr>
          <p:spPr>
            <a:xfrm>
              <a:off x="26773270"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111" name="Rectangle: Rounded Corners 110">
              <a:extLst>
                <a:ext uri="{FF2B5EF4-FFF2-40B4-BE49-F238E27FC236}">
                  <a16:creationId xmlns:a16="http://schemas.microsoft.com/office/drawing/2014/main" id="{80763005-3E2D-37AC-9BFB-FCE8DE7E3B2E}"/>
                </a:ext>
              </a:extLst>
            </p:cNvPr>
            <p:cNvSpPr/>
            <p:nvPr/>
          </p:nvSpPr>
          <p:spPr>
            <a:xfrm>
              <a:off x="13830181" y="347713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grpSp>
      <p:grpSp>
        <p:nvGrpSpPr>
          <p:cNvPr id="130" name="Group 129">
            <a:extLst>
              <a:ext uri="{FF2B5EF4-FFF2-40B4-BE49-F238E27FC236}">
                <a16:creationId xmlns:a16="http://schemas.microsoft.com/office/drawing/2014/main" id="{A55A2026-E4EF-8058-897C-90C7D526D475}"/>
              </a:ext>
            </a:extLst>
          </p:cNvPr>
          <p:cNvGrpSpPr/>
          <p:nvPr/>
        </p:nvGrpSpPr>
        <p:grpSpPr>
          <a:xfrm>
            <a:off x="3078658" y="6811238"/>
            <a:ext cx="21388795" cy="1455334"/>
            <a:chOff x="16756165" y="8135471"/>
            <a:chExt cx="21388795" cy="1455334"/>
          </a:xfrm>
        </p:grpSpPr>
        <p:sp>
          <p:nvSpPr>
            <p:cNvPr id="113" name="Rectangle: Rounded Corners 112">
              <a:extLst>
                <a:ext uri="{FF2B5EF4-FFF2-40B4-BE49-F238E27FC236}">
                  <a16:creationId xmlns:a16="http://schemas.microsoft.com/office/drawing/2014/main" id="{055CF1F6-B316-8560-3CD4-13ED8AED5138}"/>
                </a:ext>
              </a:extLst>
            </p:cNvPr>
            <p:cNvSpPr/>
            <p:nvPr/>
          </p:nvSpPr>
          <p:spPr>
            <a:xfrm>
              <a:off x="25437594"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14" name="Rectangle: Rounded Corners 113">
              <a:extLst>
                <a:ext uri="{FF2B5EF4-FFF2-40B4-BE49-F238E27FC236}">
                  <a16:creationId xmlns:a16="http://schemas.microsoft.com/office/drawing/2014/main" id="{08798CB3-8F6A-6F65-4E45-572AEA0433CE}"/>
                </a:ext>
              </a:extLst>
            </p:cNvPr>
            <p:cNvSpPr/>
            <p:nvPr/>
          </p:nvSpPr>
          <p:spPr>
            <a:xfrm>
              <a:off x="27591011"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115" name="Rectangle: Rounded Corners 114">
              <a:extLst>
                <a:ext uri="{FF2B5EF4-FFF2-40B4-BE49-F238E27FC236}">
                  <a16:creationId xmlns:a16="http://schemas.microsoft.com/office/drawing/2014/main" id="{FAA936C1-B08F-F778-B185-56DA9EA70B2A}"/>
                </a:ext>
              </a:extLst>
            </p:cNvPr>
            <p:cNvSpPr/>
            <p:nvPr/>
          </p:nvSpPr>
          <p:spPr>
            <a:xfrm>
              <a:off x="29744428"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A</a:t>
              </a:r>
            </a:p>
          </p:txBody>
        </p:sp>
        <p:sp>
          <p:nvSpPr>
            <p:cNvPr id="116" name="Rectangle: Rounded Corners 115">
              <a:extLst>
                <a:ext uri="{FF2B5EF4-FFF2-40B4-BE49-F238E27FC236}">
                  <a16:creationId xmlns:a16="http://schemas.microsoft.com/office/drawing/2014/main" id="{FB99A139-BB89-9F8D-D257-91AC33B12A8F}"/>
                </a:ext>
              </a:extLst>
            </p:cNvPr>
            <p:cNvSpPr/>
            <p:nvPr/>
          </p:nvSpPr>
          <p:spPr>
            <a:xfrm>
              <a:off x="31897845"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17" name="Rectangle: Rounded Corners 116">
              <a:extLst>
                <a:ext uri="{FF2B5EF4-FFF2-40B4-BE49-F238E27FC236}">
                  <a16:creationId xmlns:a16="http://schemas.microsoft.com/office/drawing/2014/main" id="{9FCF2E0B-77FC-A53C-80C1-8CFFF18319B9}"/>
                </a:ext>
              </a:extLst>
            </p:cNvPr>
            <p:cNvSpPr/>
            <p:nvPr/>
          </p:nvSpPr>
          <p:spPr>
            <a:xfrm>
              <a:off x="34051262"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Ọ</a:t>
              </a:r>
            </a:p>
          </p:txBody>
        </p:sp>
        <p:sp>
          <p:nvSpPr>
            <p:cNvPr id="118" name="Rectangle: Rounded Corners 117">
              <a:extLst>
                <a:ext uri="{FF2B5EF4-FFF2-40B4-BE49-F238E27FC236}">
                  <a16:creationId xmlns:a16="http://schemas.microsoft.com/office/drawing/2014/main" id="{F4F9E770-0803-A732-3B87-BD6F45C9268F}"/>
                </a:ext>
              </a:extLst>
            </p:cNvPr>
            <p:cNvSpPr/>
            <p:nvPr/>
          </p:nvSpPr>
          <p:spPr>
            <a:xfrm>
              <a:off x="36204679"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119" name="Rectangle: Rounded Corners 118">
              <a:extLst>
                <a:ext uri="{FF2B5EF4-FFF2-40B4-BE49-F238E27FC236}">
                  <a16:creationId xmlns:a16="http://schemas.microsoft.com/office/drawing/2014/main" id="{99B5425B-3185-7562-5BDB-13B92EE053DE}"/>
                </a:ext>
              </a:extLst>
            </p:cNvPr>
            <p:cNvSpPr/>
            <p:nvPr/>
          </p:nvSpPr>
          <p:spPr>
            <a:xfrm>
              <a:off x="23261590"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27" name="Rectangle: Rounded Corners 126">
              <a:extLst>
                <a:ext uri="{FF2B5EF4-FFF2-40B4-BE49-F238E27FC236}">
                  <a16:creationId xmlns:a16="http://schemas.microsoft.com/office/drawing/2014/main" id="{A5153B36-BE0C-1803-E20C-0057810BBFDF}"/>
                </a:ext>
              </a:extLst>
            </p:cNvPr>
            <p:cNvSpPr/>
            <p:nvPr/>
          </p:nvSpPr>
          <p:spPr>
            <a:xfrm>
              <a:off x="18932169"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28" name="Rectangle: Rounded Corners 127">
              <a:extLst>
                <a:ext uri="{FF2B5EF4-FFF2-40B4-BE49-F238E27FC236}">
                  <a16:creationId xmlns:a16="http://schemas.microsoft.com/office/drawing/2014/main" id="{002F36B0-657A-FE04-E9AC-C1EB99FE002C}"/>
                </a:ext>
              </a:extLst>
            </p:cNvPr>
            <p:cNvSpPr/>
            <p:nvPr/>
          </p:nvSpPr>
          <p:spPr>
            <a:xfrm>
              <a:off x="21085586"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129" name="Rectangle: Rounded Corners 128">
              <a:extLst>
                <a:ext uri="{FF2B5EF4-FFF2-40B4-BE49-F238E27FC236}">
                  <a16:creationId xmlns:a16="http://schemas.microsoft.com/office/drawing/2014/main" id="{8E2A868B-07AF-D37D-CDD0-2A98DFEB345B}"/>
                </a:ext>
              </a:extLst>
            </p:cNvPr>
            <p:cNvSpPr/>
            <p:nvPr/>
          </p:nvSpPr>
          <p:spPr>
            <a:xfrm>
              <a:off x="16756165" y="8135471"/>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grpSp>
      <p:grpSp>
        <p:nvGrpSpPr>
          <p:cNvPr id="142" name="Group 141">
            <a:extLst>
              <a:ext uri="{FF2B5EF4-FFF2-40B4-BE49-F238E27FC236}">
                <a16:creationId xmlns:a16="http://schemas.microsoft.com/office/drawing/2014/main" id="{E6FFB6AB-7CC3-14B7-EEF4-E50685C6ACE1}"/>
              </a:ext>
            </a:extLst>
          </p:cNvPr>
          <p:cNvGrpSpPr/>
          <p:nvPr/>
        </p:nvGrpSpPr>
        <p:grpSpPr>
          <a:xfrm>
            <a:off x="11763039" y="8561866"/>
            <a:ext cx="8445706" cy="1455334"/>
            <a:chOff x="7077082" y="16499893"/>
            <a:chExt cx="8445706" cy="1455334"/>
          </a:xfrm>
        </p:grpSpPr>
        <p:sp>
          <p:nvSpPr>
            <p:cNvPr id="138" name="Rectangle: Rounded Corners 137">
              <a:extLst>
                <a:ext uri="{FF2B5EF4-FFF2-40B4-BE49-F238E27FC236}">
                  <a16:creationId xmlns:a16="http://schemas.microsoft.com/office/drawing/2014/main" id="{A3529823-AD25-D604-E39C-B51AB078F9C1}"/>
                </a:ext>
              </a:extLst>
            </p:cNvPr>
            <p:cNvSpPr/>
            <p:nvPr/>
          </p:nvSpPr>
          <p:spPr>
            <a:xfrm>
              <a:off x="13582507" y="16499893"/>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39" name="Rectangle: Rounded Corners 138">
              <a:extLst>
                <a:ext uri="{FF2B5EF4-FFF2-40B4-BE49-F238E27FC236}">
                  <a16:creationId xmlns:a16="http://schemas.microsoft.com/office/drawing/2014/main" id="{E42D7881-B376-3B8B-E9EC-408DE6C1220B}"/>
                </a:ext>
              </a:extLst>
            </p:cNvPr>
            <p:cNvSpPr/>
            <p:nvPr/>
          </p:nvSpPr>
          <p:spPr>
            <a:xfrm>
              <a:off x="9253086" y="16499893"/>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40" name="Rectangle: Rounded Corners 139">
              <a:extLst>
                <a:ext uri="{FF2B5EF4-FFF2-40B4-BE49-F238E27FC236}">
                  <a16:creationId xmlns:a16="http://schemas.microsoft.com/office/drawing/2014/main" id="{4F189B95-DE50-4023-551C-8396E563720B}"/>
                </a:ext>
              </a:extLst>
            </p:cNvPr>
            <p:cNvSpPr/>
            <p:nvPr/>
          </p:nvSpPr>
          <p:spPr>
            <a:xfrm>
              <a:off x="11406503" y="16499893"/>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141" name="Rectangle: Rounded Corners 140">
              <a:extLst>
                <a:ext uri="{FF2B5EF4-FFF2-40B4-BE49-F238E27FC236}">
                  <a16:creationId xmlns:a16="http://schemas.microsoft.com/office/drawing/2014/main" id="{0F4642BD-94EB-7742-D270-EBD7D5BC9483}"/>
                </a:ext>
              </a:extLst>
            </p:cNvPr>
            <p:cNvSpPr/>
            <p:nvPr/>
          </p:nvSpPr>
          <p:spPr>
            <a:xfrm>
              <a:off x="7077082" y="16499893"/>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grpSp>
      <p:grpSp>
        <p:nvGrpSpPr>
          <p:cNvPr id="155" name="Group 154">
            <a:extLst>
              <a:ext uri="{FF2B5EF4-FFF2-40B4-BE49-F238E27FC236}">
                <a16:creationId xmlns:a16="http://schemas.microsoft.com/office/drawing/2014/main" id="{F3A7F96D-5213-29F3-6D01-245AC2F6193A}"/>
              </a:ext>
            </a:extLst>
          </p:cNvPr>
          <p:cNvGrpSpPr/>
          <p:nvPr/>
        </p:nvGrpSpPr>
        <p:grpSpPr>
          <a:xfrm>
            <a:off x="16097742" y="10393443"/>
            <a:ext cx="12752180" cy="1484593"/>
            <a:chOff x="21420436" y="12006849"/>
            <a:chExt cx="12752180" cy="1484593"/>
          </a:xfrm>
        </p:grpSpPr>
        <p:sp>
          <p:nvSpPr>
            <p:cNvPr id="144" name="Rectangle: Rounded Corners 143">
              <a:extLst>
                <a:ext uri="{FF2B5EF4-FFF2-40B4-BE49-F238E27FC236}">
                  <a16:creationId xmlns:a16="http://schemas.microsoft.com/office/drawing/2014/main" id="{0D3A97DC-1EB5-937B-FD36-556AAA720FD6}"/>
                </a:ext>
              </a:extLst>
            </p:cNvPr>
            <p:cNvSpPr/>
            <p:nvPr/>
          </p:nvSpPr>
          <p:spPr>
            <a:xfrm>
              <a:off x="30024963"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45" name="Rectangle: Rounded Corners 144">
              <a:extLst>
                <a:ext uri="{FF2B5EF4-FFF2-40B4-BE49-F238E27FC236}">
                  <a16:creationId xmlns:a16="http://schemas.microsoft.com/office/drawing/2014/main" id="{D86E01D1-40E6-4711-94F9-14177C846D79}"/>
                </a:ext>
              </a:extLst>
            </p:cNvPr>
            <p:cNvSpPr/>
            <p:nvPr/>
          </p:nvSpPr>
          <p:spPr>
            <a:xfrm>
              <a:off x="25695542"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46" name="Rectangle: Rounded Corners 145">
              <a:extLst>
                <a:ext uri="{FF2B5EF4-FFF2-40B4-BE49-F238E27FC236}">
                  <a16:creationId xmlns:a16="http://schemas.microsoft.com/office/drawing/2014/main" id="{0D8495DC-D698-FEC9-0EA8-288702CF5251}"/>
                </a:ext>
              </a:extLst>
            </p:cNvPr>
            <p:cNvSpPr/>
            <p:nvPr/>
          </p:nvSpPr>
          <p:spPr>
            <a:xfrm>
              <a:off x="27848959"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147" name="Rectangle: Rounded Corners 146">
              <a:extLst>
                <a:ext uri="{FF2B5EF4-FFF2-40B4-BE49-F238E27FC236}">
                  <a16:creationId xmlns:a16="http://schemas.microsoft.com/office/drawing/2014/main" id="{C9372E09-AA03-0B18-FAA8-6869A9AF3196}"/>
                </a:ext>
              </a:extLst>
            </p:cNvPr>
            <p:cNvSpPr/>
            <p:nvPr/>
          </p:nvSpPr>
          <p:spPr>
            <a:xfrm>
              <a:off x="23519538"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53" name="Rectangle: Rounded Corners 152">
              <a:extLst>
                <a:ext uri="{FF2B5EF4-FFF2-40B4-BE49-F238E27FC236}">
                  <a16:creationId xmlns:a16="http://schemas.microsoft.com/office/drawing/2014/main" id="{96DE8AFB-C2DF-4B4C-2489-0F08B02F9F8A}"/>
                </a:ext>
              </a:extLst>
            </p:cNvPr>
            <p:cNvSpPr/>
            <p:nvPr/>
          </p:nvSpPr>
          <p:spPr>
            <a:xfrm>
              <a:off x="32232335" y="12036108"/>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54" name="Rectangle: Rounded Corners 153">
              <a:extLst>
                <a:ext uri="{FF2B5EF4-FFF2-40B4-BE49-F238E27FC236}">
                  <a16:creationId xmlns:a16="http://schemas.microsoft.com/office/drawing/2014/main" id="{D7A6CB2F-7E09-7576-461C-3494257616F7}"/>
                </a:ext>
              </a:extLst>
            </p:cNvPr>
            <p:cNvSpPr/>
            <p:nvPr/>
          </p:nvSpPr>
          <p:spPr>
            <a:xfrm>
              <a:off x="21420436"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grpSp>
      <p:grpSp>
        <p:nvGrpSpPr>
          <p:cNvPr id="156" name="Group 155">
            <a:extLst>
              <a:ext uri="{FF2B5EF4-FFF2-40B4-BE49-F238E27FC236}">
                <a16:creationId xmlns:a16="http://schemas.microsoft.com/office/drawing/2014/main" id="{94E73CDE-2A77-70A8-4C75-764F5FC61723}"/>
              </a:ext>
            </a:extLst>
          </p:cNvPr>
          <p:cNvGrpSpPr/>
          <p:nvPr/>
        </p:nvGrpSpPr>
        <p:grpSpPr>
          <a:xfrm>
            <a:off x="7459004" y="12120544"/>
            <a:ext cx="12752180" cy="1484593"/>
            <a:chOff x="21420436" y="12006849"/>
            <a:chExt cx="12752180" cy="1484593"/>
          </a:xfrm>
        </p:grpSpPr>
        <p:sp>
          <p:nvSpPr>
            <p:cNvPr id="157" name="Rectangle: Rounded Corners 156">
              <a:extLst>
                <a:ext uri="{FF2B5EF4-FFF2-40B4-BE49-F238E27FC236}">
                  <a16:creationId xmlns:a16="http://schemas.microsoft.com/office/drawing/2014/main" id="{637313BD-B710-5650-4E09-98DF42DF8B64}"/>
                </a:ext>
              </a:extLst>
            </p:cNvPr>
            <p:cNvSpPr/>
            <p:nvPr/>
          </p:nvSpPr>
          <p:spPr>
            <a:xfrm>
              <a:off x="30024963"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58" name="Rectangle: Rounded Corners 157">
              <a:extLst>
                <a:ext uri="{FF2B5EF4-FFF2-40B4-BE49-F238E27FC236}">
                  <a16:creationId xmlns:a16="http://schemas.microsoft.com/office/drawing/2014/main" id="{E9242045-D237-B298-1573-591CA96BF408}"/>
                </a:ext>
              </a:extLst>
            </p:cNvPr>
            <p:cNvSpPr/>
            <p:nvPr/>
          </p:nvSpPr>
          <p:spPr>
            <a:xfrm>
              <a:off x="25695542"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59" name="Rectangle: Rounded Corners 158">
              <a:extLst>
                <a:ext uri="{FF2B5EF4-FFF2-40B4-BE49-F238E27FC236}">
                  <a16:creationId xmlns:a16="http://schemas.microsoft.com/office/drawing/2014/main" id="{976E6C25-8223-59D2-9088-A3C6B99C4C1E}"/>
                </a:ext>
              </a:extLst>
            </p:cNvPr>
            <p:cNvSpPr/>
            <p:nvPr/>
          </p:nvSpPr>
          <p:spPr>
            <a:xfrm>
              <a:off x="27848959"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160" name="Rectangle: Rounded Corners 159">
              <a:extLst>
                <a:ext uri="{FF2B5EF4-FFF2-40B4-BE49-F238E27FC236}">
                  <a16:creationId xmlns:a16="http://schemas.microsoft.com/office/drawing/2014/main" id="{BEB50D72-64A3-4A5F-0DC3-62601204CA14}"/>
                </a:ext>
              </a:extLst>
            </p:cNvPr>
            <p:cNvSpPr/>
            <p:nvPr/>
          </p:nvSpPr>
          <p:spPr>
            <a:xfrm>
              <a:off x="23519538"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61" name="Rectangle: Rounded Corners 160">
              <a:extLst>
                <a:ext uri="{FF2B5EF4-FFF2-40B4-BE49-F238E27FC236}">
                  <a16:creationId xmlns:a16="http://schemas.microsoft.com/office/drawing/2014/main" id="{BA2735EA-3B4C-2637-72A6-BCB84E41A190}"/>
                </a:ext>
              </a:extLst>
            </p:cNvPr>
            <p:cNvSpPr/>
            <p:nvPr/>
          </p:nvSpPr>
          <p:spPr>
            <a:xfrm>
              <a:off x="32232335" y="12036108"/>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62" name="Rectangle: Rounded Corners 161">
              <a:extLst>
                <a:ext uri="{FF2B5EF4-FFF2-40B4-BE49-F238E27FC236}">
                  <a16:creationId xmlns:a16="http://schemas.microsoft.com/office/drawing/2014/main" id="{642D41FB-3CAD-A5CA-9E17-364D645177C7}"/>
                </a:ext>
              </a:extLst>
            </p:cNvPr>
            <p:cNvSpPr/>
            <p:nvPr/>
          </p:nvSpPr>
          <p:spPr>
            <a:xfrm>
              <a:off x="21420436" y="12006849"/>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grpSp>
      <p:grpSp>
        <p:nvGrpSpPr>
          <p:cNvPr id="173" name="Group 172">
            <a:extLst>
              <a:ext uri="{FF2B5EF4-FFF2-40B4-BE49-F238E27FC236}">
                <a16:creationId xmlns:a16="http://schemas.microsoft.com/office/drawing/2014/main" id="{0ACA45A8-C971-9651-2204-F045BAC1EBED}"/>
              </a:ext>
            </a:extLst>
          </p:cNvPr>
          <p:cNvGrpSpPr/>
          <p:nvPr/>
        </p:nvGrpSpPr>
        <p:grpSpPr>
          <a:xfrm>
            <a:off x="16036351" y="13957400"/>
            <a:ext cx="19280192" cy="1540195"/>
            <a:chOff x="11715273" y="15100785"/>
            <a:chExt cx="19280192" cy="1540195"/>
          </a:xfrm>
        </p:grpSpPr>
        <p:sp>
          <p:nvSpPr>
            <p:cNvPr id="164" name="Rectangle: Rounded Corners 163">
              <a:extLst>
                <a:ext uri="{FF2B5EF4-FFF2-40B4-BE49-F238E27FC236}">
                  <a16:creationId xmlns:a16="http://schemas.microsoft.com/office/drawing/2014/main" id="{25605E9F-819C-3F60-2D7A-E05013A371B9}"/>
                </a:ext>
              </a:extLst>
            </p:cNvPr>
            <p:cNvSpPr/>
            <p:nvPr/>
          </p:nvSpPr>
          <p:spPr>
            <a:xfrm>
              <a:off x="20319800" y="15100785"/>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65" name="Rectangle: Rounded Corners 164">
              <a:extLst>
                <a:ext uri="{FF2B5EF4-FFF2-40B4-BE49-F238E27FC236}">
                  <a16:creationId xmlns:a16="http://schemas.microsoft.com/office/drawing/2014/main" id="{1E8FA3AA-B140-D039-AB30-AA126B14DE4F}"/>
                </a:ext>
              </a:extLst>
            </p:cNvPr>
            <p:cNvSpPr/>
            <p:nvPr/>
          </p:nvSpPr>
          <p:spPr>
            <a:xfrm>
              <a:off x="15990379" y="15100785"/>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166" name="Rectangle: Rounded Corners 165">
              <a:extLst>
                <a:ext uri="{FF2B5EF4-FFF2-40B4-BE49-F238E27FC236}">
                  <a16:creationId xmlns:a16="http://schemas.microsoft.com/office/drawing/2014/main" id="{655F04A4-7595-864F-6748-9E85E597E992}"/>
                </a:ext>
              </a:extLst>
            </p:cNvPr>
            <p:cNvSpPr/>
            <p:nvPr/>
          </p:nvSpPr>
          <p:spPr>
            <a:xfrm>
              <a:off x="18143796" y="15100785"/>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167" name="Rectangle: Rounded Corners 166">
              <a:extLst>
                <a:ext uri="{FF2B5EF4-FFF2-40B4-BE49-F238E27FC236}">
                  <a16:creationId xmlns:a16="http://schemas.microsoft.com/office/drawing/2014/main" id="{854D9332-1E9A-2BBF-C611-907AD9AE47EE}"/>
                </a:ext>
              </a:extLst>
            </p:cNvPr>
            <p:cNvSpPr/>
            <p:nvPr/>
          </p:nvSpPr>
          <p:spPr>
            <a:xfrm>
              <a:off x="13814375" y="15100785"/>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68" name="Rectangle: Rounded Corners 167">
              <a:extLst>
                <a:ext uri="{FF2B5EF4-FFF2-40B4-BE49-F238E27FC236}">
                  <a16:creationId xmlns:a16="http://schemas.microsoft.com/office/drawing/2014/main" id="{27981308-23CD-FE15-2D61-EAAC0AD0577B}"/>
                </a:ext>
              </a:extLst>
            </p:cNvPr>
            <p:cNvSpPr/>
            <p:nvPr/>
          </p:nvSpPr>
          <p:spPr>
            <a:xfrm>
              <a:off x="22527172" y="15130044"/>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69" name="Rectangle: Rounded Corners 168">
              <a:extLst>
                <a:ext uri="{FF2B5EF4-FFF2-40B4-BE49-F238E27FC236}">
                  <a16:creationId xmlns:a16="http://schemas.microsoft.com/office/drawing/2014/main" id="{673C2E02-069C-5116-C937-E6571F3FC506}"/>
                </a:ext>
              </a:extLst>
            </p:cNvPr>
            <p:cNvSpPr/>
            <p:nvPr/>
          </p:nvSpPr>
          <p:spPr>
            <a:xfrm>
              <a:off x="11715273" y="15100785"/>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70" name="Rectangle: Rounded Corners 169">
              <a:extLst>
                <a:ext uri="{FF2B5EF4-FFF2-40B4-BE49-F238E27FC236}">
                  <a16:creationId xmlns:a16="http://schemas.microsoft.com/office/drawing/2014/main" id="{F9CD6734-00F9-6593-F162-A9707E934525}"/>
                </a:ext>
              </a:extLst>
            </p:cNvPr>
            <p:cNvSpPr/>
            <p:nvPr/>
          </p:nvSpPr>
          <p:spPr>
            <a:xfrm>
              <a:off x="24703176" y="15185646"/>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71" name="Rectangle: Rounded Corners 170">
              <a:extLst>
                <a:ext uri="{FF2B5EF4-FFF2-40B4-BE49-F238E27FC236}">
                  <a16:creationId xmlns:a16="http://schemas.microsoft.com/office/drawing/2014/main" id="{4E2A8BE1-0814-9D2B-9CC9-59A4A802AD6C}"/>
                </a:ext>
              </a:extLst>
            </p:cNvPr>
            <p:cNvSpPr/>
            <p:nvPr/>
          </p:nvSpPr>
          <p:spPr>
            <a:xfrm>
              <a:off x="26879180" y="15185646"/>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172" name="Rectangle: Rounded Corners 171">
              <a:extLst>
                <a:ext uri="{FF2B5EF4-FFF2-40B4-BE49-F238E27FC236}">
                  <a16:creationId xmlns:a16="http://schemas.microsoft.com/office/drawing/2014/main" id="{15BE8F25-8CFD-4C21-C8DA-521BEBE80684}"/>
                </a:ext>
              </a:extLst>
            </p:cNvPr>
            <p:cNvSpPr/>
            <p:nvPr/>
          </p:nvSpPr>
          <p:spPr>
            <a:xfrm>
              <a:off x="29055184" y="15185646"/>
              <a:ext cx="1940281" cy="1455334"/>
            </a:xfrm>
            <a:prstGeom prst="roundRect">
              <a:avLst/>
            </a:prstGeom>
            <a:solidFill>
              <a:srgbClr val="1257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grpSp>
    </p:spTree>
    <p:extLst>
      <p:ext uri="{BB962C8B-B14F-4D97-AF65-F5344CB8AC3E}">
        <p14:creationId xmlns:p14="http://schemas.microsoft.com/office/powerpoint/2010/main" val="9920514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3"/>
                                        </p:tgtEl>
                                      </p:cBhvr>
                                    </p:animEffect>
                                    <p:set>
                                      <p:cBhvr>
                                        <p:cTn id="7" dur="1" fill="hold">
                                          <p:stCondLst>
                                            <p:cond delay="499"/>
                                          </p:stCondLst>
                                        </p:cTn>
                                        <p:tgtEl>
                                          <p:spTgt spid="103"/>
                                        </p:tgtEl>
                                        <p:attrNameLst>
                                          <p:attrName>style.visibility</p:attrName>
                                        </p:attrNameLst>
                                      </p:cBhvr>
                                      <p:to>
                                        <p:strVal val="hidden"/>
                                      </p:to>
                                    </p:set>
                                  </p:childTnLst>
                                </p:cTn>
                              </p:par>
                            </p:childTnLst>
                          </p:cTn>
                        </p:par>
                      </p:childTnLst>
                    </p:cTn>
                  </p:par>
                </p:childTnLst>
              </p:cTn>
              <p:nextCondLst>
                <p:cond evt="onClick" delay="0">
                  <p:tgtEl>
                    <p:spTgt spid="103"/>
                  </p:tgtEl>
                </p:cond>
              </p:nextCondLst>
            </p:seq>
            <p:seq concurrent="1" nextAc="seek">
              <p:cTn id="8" restart="whenNotActive" fill="hold" evtFilter="cancelBubble" nodeType="interactiveSeq">
                <p:stCondLst>
                  <p:cond evt="onClick" delay="0">
                    <p:tgtEl>
                      <p:spTgt spid="104"/>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04"/>
                                        </p:tgtEl>
                                      </p:cBhvr>
                                    </p:animEffect>
                                    <p:set>
                                      <p:cBhvr>
                                        <p:cTn id="13" dur="1" fill="hold">
                                          <p:stCondLst>
                                            <p:cond delay="499"/>
                                          </p:stCondLst>
                                        </p:cTn>
                                        <p:tgtEl>
                                          <p:spTgt spid="104"/>
                                        </p:tgtEl>
                                        <p:attrNameLst>
                                          <p:attrName>style.visibility</p:attrName>
                                        </p:attrNameLst>
                                      </p:cBhvr>
                                      <p:to>
                                        <p:strVal val="hidden"/>
                                      </p:to>
                                    </p:set>
                                  </p:childTnLst>
                                </p:cTn>
                              </p:par>
                            </p:childTnLst>
                          </p:cTn>
                        </p:par>
                      </p:childTnLst>
                    </p:cTn>
                  </p:par>
                </p:childTnLst>
              </p:cTn>
              <p:nextCondLst>
                <p:cond evt="onClick" delay="0">
                  <p:tgtEl>
                    <p:spTgt spid="104"/>
                  </p:tgtEl>
                </p:cond>
              </p:nextCondLst>
            </p:seq>
            <p:seq concurrent="1" nextAc="seek">
              <p:cTn id="14" restart="whenNotActive" fill="hold" evtFilter="cancelBubble" nodeType="interactiveSeq">
                <p:stCondLst>
                  <p:cond evt="onClick" delay="0">
                    <p:tgtEl>
                      <p:spTgt spid="130"/>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30"/>
                                        </p:tgtEl>
                                      </p:cBhvr>
                                    </p:animEffect>
                                    <p:set>
                                      <p:cBhvr>
                                        <p:cTn id="19" dur="1" fill="hold">
                                          <p:stCondLst>
                                            <p:cond delay="499"/>
                                          </p:stCondLst>
                                        </p:cTn>
                                        <p:tgtEl>
                                          <p:spTgt spid="130"/>
                                        </p:tgtEl>
                                        <p:attrNameLst>
                                          <p:attrName>style.visibility</p:attrName>
                                        </p:attrNameLst>
                                      </p:cBhvr>
                                      <p:to>
                                        <p:strVal val="hidden"/>
                                      </p:to>
                                    </p:set>
                                  </p:childTnLst>
                                </p:cTn>
                              </p:par>
                            </p:childTnLst>
                          </p:cTn>
                        </p:par>
                      </p:childTnLst>
                    </p:cTn>
                  </p:par>
                </p:childTnLst>
              </p:cTn>
              <p:nextCondLst>
                <p:cond evt="onClick" delay="0">
                  <p:tgtEl>
                    <p:spTgt spid="130"/>
                  </p:tgtEl>
                </p:cond>
              </p:nextCondLst>
            </p:seq>
            <p:seq concurrent="1" nextAc="seek">
              <p:cTn id="20" restart="whenNotActive" fill="hold" evtFilter="cancelBubble" nodeType="interactiveSeq">
                <p:stCondLst>
                  <p:cond evt="onClick" delay="0">
                    <p:tgtEl>
                      <p:spTgt spid="142"/>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42"/>
                                        </p:tgtEl>
                                      </p:cBhvr>
                                    </p:animEffect>
                                    <p:set>
                                      <p:cBhvr>
                                        <p:cTn id="25" dur="1" fill="hold">
                                          <p:stCondLst>
                                            <p:cond delay="499"/>
                                          </p:stCondLst>
                                        </p:cTn>
                                        <p:tgtEl>
                                          <p:spTgt spid="142"/>
                                        </p:tgtEl>
                                        <p:attrNameLst>
                                          <p:attrName>style.visibility</p:attrName>
                                        </p:attrNameLst>
                                      </p:cBhvr>
                                      <p:to>
                                        <p:strVal val="hidden"/>
                                      </p:to>
                                    </p:set>
                                  </p:childTnLst>
                                </p:cTn>
                              </p:par>
                            </p:childTnLst>
                          </p:cTn>
                        </p:par>
                      </p:childTnLst>
                    </p:cTn>
                  </p:par>
                </p:childTnLst>
              </p:cTn>
              <p:nextCondLst>
                <p:cond evt="onClick" delay="0">
                  <p:tgtEl>
                    <p:spTgt spid="142"/>
                  </p:tgtEl>
                </p:cond>
              </p:nextCondLst>
            </p:seq>
            <p:seq concurrent="1" nextAc="seek">
              <p:cTn id="26" restart="whenNotActive" fill="hold" evtFilter="cancelBubble" nodeType="interactiveSeq">
                <p:stCondLst>
                  <p:cond evt="onClick" delay="0">
                    <p:tgtEl>
                      <p:spTgt spid="155"/>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55"/>
                                        </p:tgtEl>
                                      </p:cBhvr>
                                    </p:animEffect>
                                    <p:set>
                                      <p:cBhvr>
                                        <p:cTn id="31" dur="1" fill="hold">
                                          <p:stCondLst>
                                            <p:cond delay="499"/>
                                          </p:stCondLst>
                                        </p:cTn>
                                        <p:tgtEl>
                                          <p:spTgt spid="155"/>
                                        </p:tgtEl>
                                        <p:attrNameLst>
                                          <p:attrName>style.visibility</p:attrName>
                                        </p:attrNameLst>
                                      </p:cBhvr>
                                      <p:to>
                                        <p:strVal val="hidden"/>
                                      </p:to>
                                    </p:set>
                                  </p:childTnLst>
                                </p:cTn>
                              </p:par>
                            </p:childTnLst>
                          </p:cTn>
                        </p:par>
                      </p:childTnLst>
                    </p:cTn>
                  </p:par>
                </p:childTnLst>
              </p:cTn>
              <p:nextCondLst>
                <p:cond evt="onClick" delay="0">
                  <p:tgtEl>
                    <p:spTgt spid="155"/>
                  </p:tgtEl>
                </p:cond>
              </p:nextCondLst>
            </p:seq>
            <p:seq concurrent="1" nextAc="seek">
              <p:cTn id="32" restart="whenNotActive" fill="hold" evtFilter="cancelBubble" nodeType="interactiveSeq">
                <p:stCondLst>
                  <p:cond evt="onClick" delay="0">
                    <p:tgtEl>
                      <p:spTgt spid="156"/>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6"/>
                                        </p:tgtEl>
                                      </p:cBhvr>
                                    </p:animEffect>
                                    <p:set>
                                      <p:cBhvr>
                                        <p:cTn id="37" dur="1" fill="hold">
                                          <p:stCondLst>
                                            <p:cond delay="499"/>
                                          </p:stCondLst>
                                        </p:cTn>
                                        <p:tgtEl>
                                          <p:spTgt spid="156"/>
                                        </p:tgtEl>
                                        <p:attrNameLst>
                                          <p:attrName>style.visibility</p:attrName>
                                        </p:attrNameLst>
                                      </p:cBhvr>
                                      <p:to>
                                        <p:strVal val="hidden"/>
                                      </p:to>
                                    </p:set>
                                  </p:childTnLst>
                                </p:cTn>
                              </p:par>
                            </p:childTnLst>
                          </p:cTn>
                        </p:par>
                      </p:childTnLst>
                    </p:cTn>
                  </p:par>
                </p:childTnLst>
              </p:cTn>
              <p:nextCondLst>
                <p:cond evt="onClick" delay="0">
                  <p:tgtEl>
                    <p:spTgt spid="156"/>
                  </p:tgtEl>
                </p:cond>
              </p:nextCondLst>
            </p:seq>
            <p:seq concurrent="1" nextAc="seek">
              <p:cTn id="38" restart="whenNotActive" fill="hold" evtFilter="cancelBubble" nodeType="interactiveSeq">
                <p:stCondLst>
                  <p:cond evt="onClick" delay="0">
                    <p:tgtEl>
                      <p:spTgt spid="173"/>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73"/>
                                        </p:tgtEl>
                                      </p:cBhvr>
                                    </p:animEffect>
                                    <p:set>
                                      <p:cBhvr>
                                        <p:cTn id="43" dur="1" fill="hold">
                                          <p:stCondLst>
                                            <p:cond delay="499"/>
                                          </p:stCondLst>
                                        </p:cTn>
                                        <p:tgtEl>
                                          <p:spTgt spid="173"/>
                                        </p:tgtEl>
                                        <p:attrNameLst>
                                          <p:attrName>style.visibility</p:attrName>
                                        </p:attrNameLst>
                                      </p:cBhvr>
                                      <p:to>
                                        <p:strVal val="hidden"/>
                                      </p:to>
                                    </p:set>
                                  </p:childTnLst>
                                </p:cTn>
                              </p:par>
                            </p:childTnLst>
                          </p:cTn>
                        </p:par>
                      </p:childTnLst>
                    </p:cTn>
                  </p:par>
                </p:childTnLst>
              </p:cTn>
              <p:nextCondLst>
                <p:cond evt="onClick" delay="0">
                  <p:tgtEl>
                    <p:spTgt spid="17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262335A1-5D55-E394-E1AA-2DCDCFE690A3}"/>
            </a:ext>
          </a:extLst>
        </p:cNvPr>
        <p:cNvGrpSpPr/>
        <p:nvPr/>
      </p:nvGrpSpPr>
      <p:grpSpPr>
        <a:xfrm>
          <a:off x="0" y="0"/>
          <a:ext cx="0" cy="0"/>
          <a:chOff x="0" y="0"/>
          <a:chExt cx="0" cy="0"/>
        </a:xfrm>
      </p:grpSpPr>
      <p:sp>
        <p:nvSpPr>
          <p:cNvPr id="8" name="TextBox 3">
            <a:extLst>
              <a:ext uri="{FF2B5EF4-FFF2-40B4-BE49-F238E27FC236}">
                <a16:creationId xmlns:a16="http://schemas.microsoft.com/office/drawing/2014/main" id="{A12A47C1-6448-6254-D859-C135946035D9}"/>
              </a:ext>
            </a:extLst>
          </p:cNvPr>
          <p:cNvSpPr txBox="1"/>
          <p:nvPr/>
        </p:nvSpPr>
        <p:spPr>
          <a:xfrm>
            <a:off x="-2570671" y="-570312"/>
            <a:ext cx="10515600" cy="2539157"/>
          </a:xfrm>
          <a:prstGeom prst="rect">
            <a:avLst/>
          </a:prstGeom>
        </p:spPr>
        <p:txBody>
          <a:bodyPr wrap="square" lIns="0" tIns="0" rIns="0" bIns="0" rtlCol="0" anchor="t">
            <a:spAutoFit/>
          </a:bodyPr>
          <a:lstStyle/>
          <a:p>
            <a:pPr algn="ctr">
              <a:lnSpc>
                <a:spcPts val="22427"/>
              </a:lnSpc>
            </a:pPr>
            <a:r>
              <a:rPr lang="en-US" sz="10000" b="1" u="sng">
                <a:solidFill>
                  <a:srgbClr val="C00000"/>
                </a:solidFill>
                <a:latin typeface="Saira ExtraCondensed Bold"/>
                <a:ea typeface="Saira ExtraCondensed Bold"/>
                <a:cs typeface="Saira ExtraCondensed Bold"/>
                <a:sym typeface="Saira ExtraCondensed Bold"/>
              </a:rPr>
              <a:t>Minigame</a:t>
            </a:r>
          </a:p>
        </p:txBody>
      </p:sp>
      <p:sp>
        <p:nvSpPr>
          <p:cNvPr id="86" name="TextBox 3">
            <a:extLst>
              <a:ext uri="{FF2B5EF4-FFF2-40B4-BE49-F238E27FC236}">
                <a16:creationId xmlns:a16="http://schemas.microsoft.com/office/drawing/2014/main" id="{A0881EE9-96A8-5979-08CC-942307283312}"/>
              </a:ext>
            </a:extLst>
          </p:cNvPr>
          <p:cNvSpPr txBox="1"/>
          <p:nvPr/>
        </p:nvSpPr>
        <p:spPr>
          <a:xfrm>
            <a:off x="687957" y="-484912"/>
            <a:ext cx="34628586" cy="2539157"/>
          </a:xfrm>
          <a:prstGeom prst="rect">
            <a:avLst/>
          </a:prstGeom>
        </p:spPr>
        <p:txBody>
          <a:bodyPr wrap="square" lIns="0" tIns="0" rIns="0" bIns="0" rtlCol="0" anchor="t">
            <a:spAutoFit/>
          </a:bodyPr>
          <a:lstStyle/>
          <a:p>
            <a:pPr algn="ctr">
              <a:lnSpc>
                <a:spcPts val="22427"/>
              </a:lnSpc>
            </a:pPr>
            <a:r>
              <a:rPr lang="en-US" sz="10000" b="1">
                <a:solidFill>
                  <a:srgbClr val="C00000"/>
                </a:solidFill>
                <a:latin typeface="Saira ExtraCondensed Bold"/>
                <a:ea typeface="Saira ExtraCondensed Bold"/>
                <a:cs typeface="Saira ExtraCondensed Bold"/>
                <a:sym typeface="Saira ExtraCondensed Bold"/>
              </a:rPr>
              <a:t>AI YÊU BÁC HỒ CHÍ MINH HƠN THIẾU NIÊN NHI ĐỒNG?</a:t>
            </a:r>
          </a:p>
        </p:txBody>
      </p:sp>
      <p:sp>
        <p:nvSpPr>
          <p:cNvPr id="4" name="Rectangle: Rounded Corners 3">
            <a:extLst>
              <a:ext uri="{FF2B5EF4-FFF2-40B4-BE49-F238E27FC236}">
                <a16:creationId xmlns:a16="http://schemas.microsoft.com/office/drawing/2014/main" id="{110E7638-45C0-62CF-E57F-33B305E81D50}"/>
              </a:ext>
            </a:extLst>
          </p:cNvPr>
          <p:cNvSpPr/>
          <p:nvPr/>
        </p:nvSpPr>
        <p:spPr>
          <a:xfrm>
            <a:off x="15853785"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5" name="Rectangle: Rounded Corners 4">
            <a:extLst>
              <a:ext uri="{FF2B5EF4-FFF2-40B4-BE49-F238E27FC236}">
                <a16:creationId xmlns:a16="http://schemas.microsoft.com/office/drawing/2014/main" id="{0234BD14-69BE-76DA-08DA-F4E7EF715150}"/>
              </a:ext>
            </a:extLst>
          </p:cNvPr>
          <p:cNvSpPr/>
          <p:nvPr/>
        </p:nvSpPr>
        <p:spPr>
          <a:xfrm>
            <a:off x="18007202"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6" name="Rectangle: Rounded Corners 5">
            <a:extLst>
              <a:ext uri="{FF2B5EF4-FFF2-40B4-BE49-F238E27FC236}">
                <a16:creationId xmlns:a16="http://schemas.microsoft.com/office/drawing/2014/main" id="{ACD93630-D6D5-1EF4-7328-13B5346698A2}"/>
              </a:ext>
            </a:extLst>
          </p:cNvPr>
          <p:cNvSpPr/>
          <p:nvPr/>
        </p:nvSpPr>
        <p:spPr>
          <a:xfrm>
            <a:off x="20160619"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A</a:t>
            </a:r>
          </a:p>
        </p:txBody>
      </p:sp>
      <p:sp>
        <p:nvSpPr>
          <p:cNvPr id="15" name="Rectangle: Rounded Corners 14">
            <a:extLst>
              <a:ext uri="{FF2B5EF4-FFF2-40B4-BE49-F238E27FC236}">
                <a16:creationId xmlns:a16="http://schemas.microsoft.com/office/drawing/2014/main" id="{77E08563-A56B-329D-3E1E-08D0D0752A05}"/>
              </a:ext>
            </a:extLst>
          </p:cNvPr>
          <p:cNvSpPr/>
          <p:nvPr/>
        </p:nvSpPr>
        <p:spPr>
          <a:xfrm>
            <a:off x="13677783" y="505833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Đ</a:t>
            </a:r>
          </a:p>
        </p:txBody>
      </p:sp>
      <p:sp>
        <p:nvSpPr>
          <p:cNvPr id="16" name="Rectangle: Rounded Corners 15">
            <a:extLst>
              <a:ext uri="{FF2B5EF4-FFF2-40B4-BE49-F238E27FC236}">
                <a16:creationId xmlns:a16="http://schemas.microsoft.com/office/drawing/2014/main" id="{AB8FA900-486F-F8CE-876A-6A1D4EAAF626}"/>
              </a:ext>
            </a:extLst>
          </p:cNvPr>
          <p:cNvSpPr/>
          <p:nvPr/>
        </p:nvSpPr>
        <p:spPr>
          <a:xfrm>
            <a:off x="15831200"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Ộ</a:t>
            </a:r>
          </a:p>
        </p:txBody>
      </p:sp>
      <p:sp>
        <p:nvSpPr>
          <p:cNvPr id="17" name="Rectangle: Rounded Corners 16">
            <a:extLst>
              <a:ext uri="{FF2B5EF4-FFF2-40B4-BE49-F238E27FC236}">
                <a16:creationId xmlns:a16="http://schemas.microsoft.com/office/drawing/2014/main" id="{5EB7927F-C2E0-223D-CF74-681817EF2128}"/>
              </a:ext>
            </a:extLst>
          </p:cNvPr>
          <p:cNvSpPr/>
          <p:nvPr/>
        </p:nvSpPr>
        <p:spPr>
          <a:xfrm>
            <a:off x="17984617"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N</a:t>
            </a:r>
          </a:p>
        </p:txBody>
      </p:sp>
      <p:sp>
        <p:nvSpPr>
          <p:cNvPr id="18" name="Rectangle: Rounded Corners 17">
            <a:extLst>
              <a:ext uri="{FF2B5EF4-FFF2-40B4-BE49-F238E27FC236}">
                <a16:creationId xmlns:a16="http://schemas.microsoft.com/office/drawing/2014/main" id="{DEA1CA31-DC47-4795-E26B-F7810A90136B}"/>
              </a:ext>
            </a:extLst>
          </p:cNvPr>
          <p:cNvSpPr/>
          <p:nvPr/>
        </p:nvSpPr>
        <p:spPr>
          <a:xfrm>
            <a:off x="20138034"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G</a:t>
            </a:r>
          </a:p>
        </p:txBody>
      </p:sp>
      <p:sp>
        <p:nvSpPr>
          <p:cNvPr id="25" name="Rectangle: Rounded Corners 24">
            <a:extLst>
              <a:ext uri="{FF2B5EF4-FFF2-40B4-BE49-F238E27FC236}">
                <a16:creationId xmlns:a16="http://schemas.microsoft.com/office/drawing/2014/main" id="{17416DA0-87EE-2513-F6DA-84D7A8DA30D3}"/>
              </a:ext>
            </a:extLst>
          </p:cNvPr>
          <p:cNvSpPr/>
          <p:nvPr/>
        </p:nvSpPr>
        <p:spPr>
          <a:xfrm>
            <a:off x="13677782" y="6803866"/>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Ạ</a:t>
            </a:r>
          </a:p>
        </p:txBody>
      </p:sp>
      <p:sp>
        <p:nvSpPr>
          <p:cNvPr id="26" name="Rectangle: Rounded Corners 25">
            <a:extLst>
              <a:ext uri="{FF2B5EF4-FFF2-40B4-BE49-F238E27FC236}">
                <a16:creationId xmlns:a16="http://schemas.microsoft.com/office/drawing/2014/main" id="{7267C127-2CB2-D3F0-2C03-35D7B29F0B7B}"/>
              </a:ext>
            </a:extLst>
          </p:cNvPr>
          <p:cNvSpPr/>
          <p:nvPr/>
        </p:nvSpPr>
        <p:spPr>
          <a:xfrm>
            <a:off x="15831200"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I</a:t>
            </a:r>
            <a:endParaRPr lang="en-US" sz="6000" b="1">
              <a:solidFill>
                <a:srgbClr val="12576A"/>
              </a:solidFill>
              <a:latin typeface="Cambria" panose="02040503050406030204" pitchFamily="18" charset="0"/>
            </a:endParaRPr>
          </a:p>
        </p:txBody>
      </p:sp>
      <p:sp>
        <p:nvSpPr>
          <p:cNvPr id="27" name="Rectangle: Rounded Corners 26">
            <a:extLst>
              <a:ext uri="{FF2B5EF4-FFF2-40B4-BE49-F238E27FC236}">
                <a16:creationId xmlns:a16="http://schemas.microsoft.com/office/drawing/2014/main" id="{FFB98DA6-D585-0127-6580-A308A06A3714}"/>
              </a:ext>
            </a:extLst>
          </p:cNvPr>
          <p:cNvSpPr/>
          <p:nvPr/>
        </p:nvSpPr>
        <p:spPr>
          <a:xfrm>
            <a:off x="17984617"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28" name="Rectangle: Rounded Corners 27">
            <a:extLst>
              <a:ext uri="{FF2B5EF4-FFF2-40B4-BE49-F238E27FC236}">
                <a16:creationId xmlns:a16="http://schemas.microsoft.com/office/drawing/2014/main" id="{68585C58-CB0A-E6B6-4FFC-2C9A820C78BF}"/>
              </a:ext>
            </a:extLst>
          </p:cNvPr>
          <p:cNvSpPr/>
          <p:nvPr/>
        </p:nvSpPr>
        <p:spPr>
          <a:xfrm>
            <a:off x="20138034"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O</a:t>
            </a:r>
          </a:p>
        </p:txBody>
      </p:sp>
      <p:sp>
        <p:nvSpPr>
          <p:cNvPr id="35" name="Rectangle: Rounded Corners 34">
            <a:extLst>
              <a:ext uri="{FF2B5EF4-FFF2-40B4-BE49-F238E27FC236}">
                <a16:creationId xmlns:a16="http://schemas.microsoft.com/office/drawing/2014/main" id="{E509F3B2-C20F-2B4A-B5DE-4395E07757CE}"/>
              </a:ext>
            </a:extLst>
          </p:cNvPr>
          <p:cNvSpPr/>
          <p:nvPr/>
        </p:nvSpPr>
        <p:spPr>
          <a:xfrm>
            <a:off x="13677786" y="85494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Ả</a:t>
            </a:r>
          </a:p>
        </p:txBody>
      </p:sp>
      <p:sp>
        <p:nvSpPr>
          <p:cNvPr id="36" name="Rectangle: Rounded Corners 35">
            <a:extLst>
              <a:ext uri="{FF2B5EF4-FFF2-40B4-BE49-F238E27FC236}">
                <a16:creationId xmlns:a16="http://schemas.microsoft.com/office/drawing/2014/main" id="{AC726184-8567-49F7-3182-68CDFE5BF04E}"/>
              </a:ext>
            </a:extLst>
          </p:cNvPr>
          <p:cNvSpPr/>
          <p:nvPr/>
        </p:nvSpPr>
        <p:spPr>
          <a:xfrm>
            <a:off x="15831203" y="8585930"/>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N</a:t>
            </a:r>
          </a:p>
        </p:txBody>
      </p:sp>
      <p:sp>
        <p:nvSpPr>
          <p:cNvPr id="80" name="1">
            <a:hlinkClick r:id="rId2" action="ppaction://hlinksldjump"/>
            <a:extLst>
              <a:ext uri="{FF2B5EF4-FFF2-40B4-BE49-F238E27FC236}">
                <a16:creationId xmlns:a16="http://schemas.microsoft.com/office/drawing/2014/main" id="{8B49E7D4-046B-F861-0130-D08DEC1DBE55}"/>
              </a:ext>
            </a:extLst>
          </p:cNvPr>
          <p:cNvSpPr/>
          <p:nvPr/>
        </p:nvSpPr>
        <p:spPr>
          <a:xfrm>
            <a:off x="1048019" y="3228029"/>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3600" b="1">
                <a:latin typeface="Cambria"/>
                <a:ea typeface="Cambria"/>
              </a:rPr>
              <a:t>1</a:t>
            </a:r>
            <a:endParaRPr lang="en-US" sz="3600" b="1">
              <a:latin typeface="Cambria" panose="02040503050406030204" pitchFamily="18" charset="0"/>
            </a:endParaRPr>
          </a:p>
        </p:txBody>
      </p:sp>
      <p:sp>
        <p:nvSpPr>
          <p:cNvPr id="81" name="1">
            <a:hlinkClick r:id="rId3" action="ppaction://hlinksldjump"/>
            <a:extLst>
              <a:ext uri="{FF2B5EF4-FFF2-40B4-BE49-F238E27FC236}">
                <a16:creationId xmlns:a16="http://schemas.microsoft.com/office/drawing/2014/main" id="{247E408E-CF80-D636-AACC-9DD25D93DD40}"/>
              </a:ext>
            </a:extLst>
          </p:cNvPr>
          <p:cNvSpPr/>
          <p:nvPr/>
        </p:nvSpPr>
        <p:spPr>
          <a:xfrm>
            <a:off x="1048019" y="4989643"/>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a:latin typeface="Cambria" panose="02040503050406030204" pitchFamily="18" charset="0"/>
              </a:rPr>
              <a:t>2</a:t>
            </a:r>
            <a:endParaRPr lang="en-US" sz="3600" b="1">
              <a:latin typeface="Cambria" panose="02040503050406030204" pitchFamily="18" charset="0"/>
            </a:endParaRPr>
          </a:p>
        </p:txBody>
      </p:sp>
      <p:sp>
        <p:nvSpPr>
          <p:cNvPr id="82" name="1">
            <a:hlinkClick r:id="rId4" action="ppaction://hlinksldjump"/>
            <a:extLst>
              <a:ext uri="{FF2B5EF4-FFF2-40B4-BE49-F238E27FC236}">
                <a16:creationId xmlns:a16="http://schemas.microsoft.com/office/drawing/2014/main" id="{A71ADAD8-CBEA-991E-8B4B-2B05726D0AF1}"/>
              </a:ext>
            </a:extLst>
          </p:cNvPr>
          <p:cNvSpPr/>
          <p:nvPr/>
        </p:nvSpPr>
        <p:spPr>
          <a:xfrm>
            <a:off x="1048019" y="6751258"/>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a:latin typeface="Cambria" panose="02040503050406030204" pitchFamily="18" charset="0"/>
              </a:rPr>
              <a:t>3</a:t>
            </a:r>
            <a:endParaRPr lang="en-US" sz="3600" b="1">
              <a:latin typeface="Cambria" panose="02040503050406030204" pitchFamily="18" charset="0"/>
            </a:endParaRPr>
          </a:p>
        </p:txBody>
      </p:sp>
      <p:sp>
        <p:nvSpPr>
          <p:cNvPr id="83" name="1">
            <a:hlinkClick r:id="rId5" action="ppaction://hlinksldjump"/>
            <a:extLst>
              <a:ext uri="{FF2B5EF4-FFF2-40B4-BE49-F238E27FC236}">
                <a16:creationId xmlns:a16="http://schemas.microsoft.com/office/drawing/2014/main" id="{6F13C6CB-5D19-0FEC-02B6-A5BD96DC323E}"/>
              </a:ext>
            </a:extLst>
          </p:cNvPr>
          <p:cNvSpPr/>
          <p:nvPr/>
        </p:nvSpPr>
        <p:spPr>
          <a:xfrm>
            <a:off x="1048019" y="8512875"/>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a:latin typeface="Cambria" panose="02040503050406030204" pitchFamily="18" charset="0"/>
              </a:rPr>
              <a:t>4</a:t>
            </a:r>
            <a:endParaRPr lang="en-US" sz="3600" b="1">
              <a:latin typeface="Cambria" panose="02040503050406030204" pitchFamily="18" charset="0"/>
            </a:endParaRPr>
          </a:p>
        </p:txBody>
      </p:sp>
      <p:sp>
        <p:nvSpPr>
          <p:cNvPr id="87" name="1">
            <a:hlinkClick r:id="rId6" action="ppaction://hlinksldjump"/>
            <a:extLst>
              <a:ext uri="{FF2B5EF4-FFF2-40B4-BE49-F238E27FC236}">
                <a16:creationId xmlns:a16="http://schemas.microsoft.com/office/drawing/2014/main" id="{995934C1-C6D2-D047-2F6D-C31CD36F640D}"/>
              </a:ext>
            </a:extLst>
          </p:cNvPr>
          <p:cNvSpPr/>
          <p:nvPr/>
        </p:nvSpPr>
        <p:spPr>
          <a:xfrm>
            <a:off x="983098" y="10274492"/>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latin typeface="Cambria" panose="02040503050406030204" pitchFamily="18" charset="0"/>
              </a:rPr>
              <a:t>5</a:t>
            </a:r>
          </a:p>
        </p:txBody>
      </p:sp>
      <p:sp>
        <p:nvSpPr>
          <p:cNvPr id="88" name="1">
            <a:hlinkClick r:id="rId7" action="ppaction://hlinksldjump"/>
            <a:extLst>
              <a:ext uri="{FF2B5EF4-FFF2-40B4-BE49-F238E27FC236}">
                <a16:creationId xmlns:a16="http://schemas.microsoft.com/office/drawing/2014/main" id="{B0D18E6D-4CB6-EADF-678E-841BFF8F85B1}"/>
              </a:ext>
            </a:extLst>
          </p:cNvPr>
          <p:cNvSpPr/>
          <p:nvPr/>
        </p:nvSpPr>
        <p:spPr>
          <a:xfrm>
            <a:off x="983098" y="12036108"/>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latin typeface="Cambria" panose="02040503050406030204" pitchFamily="18" charset="0"/>
              </a:rPr>
              <a:t>6</a:t>
            </a:r>
          </a:p>
        </p:txBody>
      </p:sp>
      <p:sp>
        <p:nvSpPr>
          <p:cNvPr id="47" name="Rectangle: Rounded Corners 46">
            <a:extLst>
              <a:ext uri="{FF2B5EF4-FFF2-40B4-BE49-F238E27FC236}">
                <a16:creationId xmlns:a16="http://schemas.microsoft.com/office/drawing/2014/main" id="{8983C76A-A0CF-BA17-FACB-EA188D20C655}"/>
              </a:ext>
            </a:extLst>
          </p:cNvPr>
          <p:cNvSpPr/>
          <p:nvPr/>
        </p:nvSpPr>
        <p:spPr>
          <a:xfrm>
            <a:off x="15831199"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48" name="Rectangle: Rounded Corners 47">
            <a:extLst>
              <a:ext uri="{FF2B5EF4-FFF2-40B4-BE49-F238E27FC236}">
                <a16:creationId xmlns:a16="http://schemas.microsoft.com/office/drawing/2014/main" id="{5901EA55-2A24-F67D-40EB-7C7C47B1A23C}"/>
              </a:ext>
            </a:extLst>
          </p:cNvPr>
          <p:cNvSpPr/>
          <p:nvPr/>
        </p:nvSpPr>
        <p:spPr>
          <a:xfrm>
            <a:off x="17984614"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Ợ</a:t>
            </a:r>
          </a:p>
        </p:txBody>
      </p:sp>
      <p:sp>
        <p:nvSpPr>
          <p:cNvPr id="49" name="Rectangle: Rounded Corners 48">
            <a:extLst>
              <a:ext uri="{FF2B5EF4-FFF2-40B4-BE49-F238E27FC236}">
                <a16:creationId xmlns:a16="http://schemas.microsoft.com/office/drawing/2014/main" id="{399AE79C-A3EA-AC0B-A7C9-E4A0A374940E}"/>
              </a:ext>
            </a:extLst>
          </p:cNvPr>
          <p:cNvSpPr/>
          <p:nvPr/>
        </p:nvSpPr>
        <p:spPr>
          <a:xfrm>
            <a:off x="20138033"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P</a:t>
            </a:r>
          </a:p>
        </p:txBody>
      </p:sp>
      <p:sp>
        <p:nvSpPr>
          <p:cNvPr id="50" name="Rectangle: Rounded Corners 49">
            <a:extLst>
              <a:ext uri="{FF2B5EF4-FFF2-40B4-BE49-F238E27FC236}">
                <a16:creationId xmlns:a16="http://schemas.microsoft.com/office/drawing/2014/main" id="{B8B71829-BCEE-51FE-D42A-106DDB275067}"/>
              </a:ext>
            </a:extLst>
          </p:cNvPr>
          <p:cNvSpPr/>
          <p:nvPr/>
        </p:nvSpPr>
        <p:spPr>
          <a:xfrm>
            <a:off x="22291450"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T</a:t>
            </a:r>
          </a:p>
        </p:txBody>
      </p:sp>
      <p:sp>
        <p:nvSpPr>
          <p:cNvPr id="52" name="Rectangle: Rounded Corners 51">
            <a:extLst>
              <a:ext uri="{FF2B5EF4-FFF2-40B4-BE49-F238E27FC236}">
                <a16:creationId xmlns:a16="http://schemas.microsoft.com/office/drawing/2014/main" id="{14EBE4E4-907F-E125-9648-E604276E925E}"/>
              </a:ext>
            </a:extLst>
          </p:cNvPr>
          <p:cNvSpPr/>
          <p:nvPr/>
        </p:nvSpPr>
        <p:spPr>
          <a:xfrm>
            <a:off x="13700368" y="1207700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L</a:t>
            </a:r>
          </a:p>
        </p:txBody>
      </p:sp>
      <p:sp>
        <p:nvSpPr>
          <p:cNvPr id="53" name="Rectangle: Rounded Corners 52">
            <a:extLst>
              <a:ext uri="{FF2B5EF4-FFF2-40B4-BE49-F238E27FC236}">
                <a16:creationId xmlns:a16="http://schemas.microsoft.com/office/drawing/2014/main" id="{0353BCBF-F016-34FA-8DDC-2E5295E6A595}"/>
              </a:ext>
            </a:extLst>
          </p:cNvPr>
          <p:cNvSpPr/>
          <p:nvPr/>
        </p:nvSpPr>
        <p:spPr>
          <a:xfrm>
            <a:off x="15853785" y="1211352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Ậ</a:t>
            </a:r>
          </a:p>
        </p:txBody>
      </p:sp>
      <p:sp>
        <p:nvSpPr>
          <p:cNvPr id="54" name="Rectangle: Rounded Corners 53">
            <a:extLst>
              <a:ext uri="{FF2B5EF4-FFF2-40B4-BE49-F238E27FC236}">
                <a16:creationId xmlns:a16="http://schemas.microsoft.com/office/drawing/2014/main" id="{509D30EE-1D5C-E517-249C-92287DA9203B}"/>
              </a:ext>
            </a:extLst>
          </p:cNvPr>
          <p:cNvSpPr/>
          <p:nvPr/>
        </p:nvSpPr>
        <p:spPr>
          <a:xfrm>
            <a:off x="18007201" y="1211352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P</a:t>
            </a:r>
          </a:p>
        </p:txBody>
      </p:sp>
      <p:sp>
        <p:nvSpPr>
          <p:cNvPr id="55" name="Rectangle: Rounded Corners 54">
            <a:extLst>
              <a:ext uri="{FF2B5EF4-FFF2-40B4-BE49-F238E27FC236}">
                <a16:creationId xmlns:a16="http://schemas.microsoft.com/office/drawing/2014/main" id="{F6DB1AC0-39D2-8F9D-6877-A9231AC1D9DF}"/>
              </a:ext>
            </a:extLst>
          </p:cNvPr>
          <p:cNvSpPr/>
          <p:nvPr/>
        </p:nvSpPr>
        <p:spPr>
          <a:xfrm>
            <a:off x="7194946" y="1207700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Đ</a:t>
            </a:r>
          </a:p>
        </p:txBody>
      </p:sp>
      <p:sp>
        <p:nvSpPr>
          <p:cNvPr id="56" name="Rectangle: Rounded Corners 55">
            <a:extLst>
              <a:ext uri="{FF2B5EF4-FFF2-40B4-BE49-F238E27FC236}">
                <a16:creationId xmlns:a16="http://schemas.microsoft.com/office/drawing/2014/main" id="{D8A322E8-BBD4-3CAA-4F22-A3A8FF8C9F0E}"/>
              </a:ext>
            </a:extLst>
          </p:cNvPr>
          <p:cNvSpPr/>
          <p:nvPr/>
        </p:nvSpPr>
        <p:spPr>
          <a:xfrm>
            <a:off x="9348363" y="1207700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Ộ</a:t>
            </a:r>
          </a:p>
        </p:txBody>
      </p:sp>
      <p:sp>
        <p:nvSpPr>
          <p:cNvPr id="59" name="Rectangle: Rounded Corners 58">
            <a:extLst>
              <a:ext uri="{FF2B5EF4-FFF2-40B4-BE49-F238E27FC236}">
                <a16:creationId xmlns:a16="http://schemas.microsoft.com/office/drawing/2014/main" id="{6AD52D6F-608F-BAE8-4295-D21ADC7812C5}"/>
              </a:ext>
            </a:extLst>
          </p:cNvPr>
          <p:cNvSpPr/>
          <p:nvPr/>
        </p:nvSpPr>
        <p:spPr>
          <a:xfrm>
            <a:off x="15853785"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P</a:t>
            </a:r>
          </a:p>
        </p:txBody>
      </p:sp>
      <p:sp>
        <p:nvSpPr>
          <p:cNvPr id="60" name="Rectangle: Rounded Corners 59">
            <a:extLst>
              <a:ext uri="{FF2B5EF4-FFF2-40B4-BE49-F238E27FC236}">
                <a16:creationId xmlns:a16="http://schemas.microsoft.com/office/drawing/2014/main" id="{BEABFF10-4F27-E07E-6A59-E57524444473}"/>
              </a:ext>
            </a:extLst>
          </p:cNvPr>
          <p:cNvSpPr/>
          <p:nvPr/>
        </p:nvSpPr>
        <p:spPr>
          <a:xfrm>
            <a:off x="18007201"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61" name="Rectangle: Rounded Corners 60">
            <a:extLst>
              <a:ext uri="{FF2B5EF4-FFF2-40B4-BE49-F238E27FC236}">
                <a16:creationId xmlns:a16="http://schemas.microsoft.com/office/drawing/2014/main" id="{53592F0D-1D00-7FDD-DB00-4FAE8AF55B53}"/>
              </a:ext>
            </a:extLst>
          </p:cNvPr>
          <p:cNvSpPr/>
          <p:nvPr/>
        </p:nvSpPr>
        <p:spPr>
          <a:xfrm>
            <a:off x="20160619"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Á</a:t>
            </a:r>
          </a:p>
        </p:txBody>
      </p:sp>
      <p:sp>
        <p:nvSpPr>
          <p:cNvPr id="62" name="Rectangle: Rounded Corners 61">
            <a:extLst>
              <a:ext uri="{FF2B5EF4-FFF2-40B4-BE49-F238E27FC236}">
                <a16:creationId xmlns:a16="http://schemas.microsoft.com/office/drawing/2014/main" id="{F48418C7-CA94-6652-9017-72CF6269C348}"/>
              </a:ext>
            </a:extLst>
          </p:cNvPr>
          <p:cNvSpPr/>
          <p:nvPr/>
        </p:nvSpPr>
        <p:spPr>
          <a:xfrm>
            <a:off x="22314036"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T</a:t>
            </a:r>
          </a:p>
        </p:txBody>
      </p:sp>
      <p:sp>
        <p:nvSpPr>
          <p:cNvPr id="63" name="Rectangle: Rounded Corners 62">
            <a:extLst>
              <a:ext uri="{FF2B5EF4-FFF2-40B4-BE49-F238E27FC236}">
                <a16:creationId xmlns:a16="http://schemas.microsoft.com/office/drawing/2014/main" id="{18C20D0D-6A40-136B-2698-79B847941345}"/>
              </a:ext>
            </a:extLst>
          </p:cNvPr>
          <p:cNvSpPr/>
          <p:nvPr/>
        </p:nvSpPr>
        <p:spPr>
          <a:xfrm>
            <a:off x="22314036"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64" name="1">
            <a:hlinkClick r:id="rId8" action="ppaction://hlinksldjump"/>
            <a:extLst>
              <a:ext uri="{FF2B5EF4-FFF2-40B4-BE49-F238E27FC236}">
                <a16:creationId xmlns:a16="http://schemas.microsoft.com/office/drawing/2014/main" id="{9F7D0352-E2E4-BFEF-456E-E69576F7998F}"/>
              </a:ext>
            </a:extLst>
          </p:cNvPr>
          <p:cNvSpPr/>
          <p:nvPr/>
        </p:nvSpPr>
        <p:spPr>
          <a:xfrm>
            <a:off x="983097" y="13915295"/>
            <a:ext cx="1424895" cy="1455334"/>
          </a:xfrm>
          <a:prstGeom prst="round2DiagRect">
            <a:avLst>
              <a:gd name="adj1" fmla="val 39988"/>
              <a:gd name="adj2" fmla="val 0"/>
            </a:avLst>
          </a:prstGeom>
          <a:solidFill>
            <a:srgbClr val="125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latin typeface="Cambria" panose="02040503050406030204" pitchFamily="18" charset="0"/>
              </a:rPr>
              <a:t>7</a:t>
            </a:r>
          </a:p>
        </p:txBody>
      </p:sp>
      <p:sp>
        <p:nvSpPr>
          <p:cNvPr id="65" name="Rectangle: Rounded Corners 64">
            <a:extLst>
              <a:ext uri="{FF2B5EF4-FFF2-40B4-BE49-F238E27FC236}">
                <a16:creationId xmlns:a16="http://schemas.microsoft.com/office/drawing/2014/main" id="{DA21BD06-FDCF-F703-121C-50E5833F18F3}"/>
              </a:ext>
            </a:extLst>
          </p:cNvPr>
          <p:cNvSpPr/>
          <p:nvPr/>
        </p:nvSpPr>
        <p:spPr>
          <a:xfrm>
            <a:off x="24467453"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Ọ</a:t>
            </a:r>
          </a:p>
        </p:txBody>
      </p:sp>
      <p:sp>
        <p:nvSpPr>
          <p:cNvPr id="66" name="Rectangle: Rounded Corners 65">
            <a:extLst>
              <a:ext uri="{FF2B5EF4-FFF2-40B4-BE49-F238E27FC236}">
                <a16:creationId xmlns:a16="http://schemas.microsoft.com/office/drawing/2014/main" id="{AA7B3C1A-FB38-C8CE-55B9-03B4F2D08408}"/>
              </a:ext>
            </a:extLst>
          </p:cNvPr>
          <p:cNvSpPr/>
          <p:nvPr/>
        </p:nvSpPr>
        <p:spPr>
          <a:xfrm>
            <a:off x="26620870"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67" name="Rectangle: Rounded Corners 66">
            <a:extLst>
              <a:ext uri="{FF2B5EF4-FFF2-40B4-BE49-F238E27FC236}">
                <a16:creationId xmlns:a16="http://schemas.microsoft.com/office/drawing/2014/main" id="{7B2D7D81-BE02-A84E-E8B3-13C97D0F6EB8}"/>
              </a:ext>
            </a:extLst>
          </p:cNvPr>
          <p:cNvSpPr/>
          <p:nvPr/>
        </p:nvSpPr>
        <p:spPr>
          <a:xfrm>
            <a:off x="11524367" y="85494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Đ</a:t>
            </a:r>
          </a:p>
        </p:txBody>
      </p:sp>
      <p:sp>
        <p:nvSpPr>
          <p:cNvPr id="68" name="Rectangle: Rounded Corners 67">
            <a:extLst>
              <a:ext uri="{FF2B5EF4-FFF2-40B4-BE49-F238E27FC236}">
                <a16:creationId xmlns:a16="http://schemas.microsoft.com/office/drawing/2014/main" id="{0EFECDC8-F4AD-8436-C0A6-DC22229D2430}"/>
              </a:ext>
            </a:extLst>
          </p:cNvPr>
          <p:cNvSpPr/>
          <p:nvPr/>
        </p:nvSpPr>
        <p:spPr>
          <a:xfrm>
            <a:off x="11524367"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Đ</a:t>
            </a:r>
            <a:endParaRPr lang="en-US" sz="6000" b="1">
              <a:solidFill>
                <a:srgbClr val="12576A"/>
              </a:solidFill>
              <a:latin typeface="Cambria" panose="02040503050406030204" pitchFamily="18" charset="0"/>
            </a:endParaRPr>
          </a:p>
        </p:txBody>
      </p:sp>
      <p:sp>
        <p:nvSpPr>
          <p:cNvPr id="69" name="Rectangle: Rounded Corners 68">
            <a:extLst>
              <a:ext uri="{FF2B5EF4-FFF2-40B4-BE49-F238E27FC236}">
                <a16:creationId xmlns:a16="http://schemas.microsoft.com/office/drawing/2014/main" id="{3104BACB-F52C-AB41-FC9A-B566707C64D2}"/>
              </a:ext>
            </a:extLst>
          </p:cNvPr>
          <p:cNvSpPr/>
          <p:nvPr/>
        </p:nvSpPr>
        <p:spPr>
          <a:xfrm>
            <a:off x="5064113"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I</a:t>
            </a:r>
            <a:endParaRPr lang="en-US" sz="6000" b="1">
              <a:solidFill>
                <a:srgbClr val="12576A"/>
              </a:solidFill>
              <a:latin typeface="Cambria" panose="02040503050406030204" pitchFamily="18" charset="0"/>
            </a:endParaRPr>
          </a:p>
        </p:txBody>
      </p:sp>
      <p:sp>
        <p:nvSpPr>
          <p:cNvPr id="70" name="Rectangle: Rounded Corners 69">
            <a:extLst>
              <a:ext uri="{FF2B5EF4-FFF2-40B4-BE49-F238E27FC236}">
                <a16:creationId xmlns:a16="http://schemas.microsoft.com/office/drawing/2014/main" id="{4E761190-49E1-A0B1-58E6-F2256DE5F006}"/>
              </a:ext>
            </a:extLst>
          </p:cNvPr>
          <p:cNvSpPr/>
          <p:nvPr/>
        </p:nvSpPr>
        <p:spPr>
          <a:xfrm>
            <a:off x="7217530"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Ệ</a:t>
            </a:r>
            <a:endParaRPr lang="en-US" sz="6000" b="1">
              <a:solidFill>
                <a:srgbClr val="12576A"/>
              </a:solidFill>
              <a:latin typeface="Cambria" panose="02040503050406030204" pitchFamily="18" charset="0"/>
            </a:endParaRPr>
          </a:p>
        </p:txBody>
      </p:sp>
      <p:sp>
        <p:nvSpPr>
          <p:cNvPr id="71" name="Rectangle: Rounded Corners 70">
            <a:extLst>
              <a:ext uri="{FF2B5EF4-FFF2-40B4-BE49-F238E27FC236}">
                <a16:creationId xmlns:a16="http://schemas.microsoft.com/office/drawing/2014/main" id="{A4C4644E-701D-5DDC-5212-3F31C5EEAFF5}"/>
              </a:ext>
            </a:extLst>
          </p:cNvPr>
          <p:cNvSpPr/>
          <p:nvPr/>
        </p:nvSpPr>
        <p:spPr>
          <a:xfrm>
            <a:off x="9370947" y="678560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12576A"/>
                </a:solidFill>
                <a:latin typeface="Cambria" panose="02040503050406030204" pitchFamily="18" charset="0"/>
              </a:rPr>
              <a:t>N</a:t>
            </a:r>
            <a:endParaRPr lang="en-US" sz="6000" b="1">
              <a:solidFill>
                <a:srgbClr val="12576A"/>
              </a:solidFill>
              <a:latin typeface="Cambria" panose="02040503050406030204" pitchFamily="18" charset="0"/>
            </a:endParaRPr>
          </a:p>
        </p:txBody>
      </p:sp>
      <p:sp>
        <p:nvSpPr>
          <p:cNvPr id="72" name="Rectangle: Rounded Corners 71">
            <a:extLst>
              <a:ext uri="{FF2B5EF4-FFF2-40B4-BE49-F238E27FC236}">
                <a16:creationId xmlns:a16="http://schemas.microsoft.com/office/drawing/2014/main" id="{0ACAA117-0634-E2EB-CCB5-8015CFAEADBD}"/>
              </a:ext>
            </a:extLst>
          </p:cNvPr>
          <p:cNvSpPr/>
          <p:nvPr/>
        </p:nvSpPr>
        <p:spPr>
          <a:xfrm>
            <a:off x="2899186" y="6803866"/>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H</a:t>
            </a:r>
          </a:p>
        </p:txBody>
      </p:sp>
      <p:sp>
        <p:nvSpPr>
          <p:cNvPr id="73" name="Rectangle: Rounded Corners 72">
            <a:extLst>
              <a:ext uri="{FF2B5EF4-FFF2-40B4-BE49-F238E27FC236}">
                <a16:creationId xmlns:a16="http://schemas.microsoft.com/office/drawing/2014/main" id="{630AA31F-0A6D-8BE1-2214-331AD8049E7C}"/>
              </a:ext>
            </a:extLst>
          </p:cNvPr>
          <p:cNvSpPr/>
          <p:nvPr/>
        </p:nvSpPr>
        <p:spPr>
          <a:xfrm>
            <a:off x="22314036" y="67512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Á</a:t>
            </a:r>
          </a:p>
        </p:txBody>
      </p:sp>
      <p:sp>
        <p:nvSpPr>
          <p:cNvPr id="74" name="Rectangle: Rounded Corners 73">
            <a:extLst>
              <a:ext uri="{FF2B5EF4-FFF2-40B4-BE49-F238E27FC236}">
                <a16:creationId xmlns:a16="http://schemas.microsoft.com/office/drawing/2014/main" id="{C0DC5D7F-D541-47DD-43EF-000DB13326BE}"/>
              </a:ext>
            </a:extLst>
          </p:cNvPr>
          <p:cNvSpPr/>
          <p:nvPr/>
        </p:nvSpPr>
        <p:spPr>
          <a:xfrm>
            <a:off x="22291450"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L</a:t>
            </a:r>
          </a:p>
        </p:txBody>
      </p:sp>
      <p:sp>
        <p:nvSpPr>
          <p:cNvPr id="75" name="Rectangle: Rounded Corners 74">
            <a:extLst>
              <a:ext uri="{FF2B5EF4-FFF2-40B4-BE49-F238E27FC236}">
                <a16:creationId xmlns:a16="http://schemas.microsoft.com/office/drawing/2014/main" id="{74210564-99A9-876C-0532-9A638F4B4749}"/>
              </a:ext>
            </a:extLst>
          </p:cNvPr>
          <p:cNvSpPr/>
          <p:nvPr/>
        </p:nvSpPr>
        <p:spPr>
          <a:xfrm>
            <a:off x="24444867"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Ự</a:t>
            </a:r>
          </a:p>
        </p:txBody>
      </p:sp>
      <p:sp>
        <p:nvSpPr>
          <p:cNvPr id="78" name="Rectangle: Rounded Corners 77">
            <a:extLst>
              <a:ext uri="{FF2B5EF4-FFF2-40B4-BE49-F238E27FC236}">
                <a16:creationId xmlns:a16="http://schemas.microsoft.com/office/drawing/2014/main" id="{C8C9553B-9B94-6925-64DD-E8987FF0BF5E}"/>
              </a:ext>
            </a:extLst>
          </p:cNvPr>
          <p:cNvSpPr/>
          <p:nvPr/>
        </p:nvSpPr>
        <p:spPr>
          <a:xfrm>
            <a:off x="24467453"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Á</a:t>
            </a:r>
          </a:p>
        </p:txBody>
      </p:sp>
      <p:sp>
        <p:nvSpPr>
          <p:cNvPr id="79" name="Rectangle: Rounded Corners 78">
            <a:extLst>
              <a:ext uri="{FF2B5EF4-FFF2-40B4-BE49-F238E27FC236}">
                <a16:creationId xmlns:a16="http://schemas.microsoft.com/office/drawing/2014/main" id="{2CB0F50C-BA6D-EE9A-C318-E0970FF07E81}"/>
              </a:ext>
            </a:extLst>
          </p:cNvPr>
          <p:cNvSpPr/>
          <p:nvPr/>
        </p:nvSpPr>
        <p:spPr>
          <a:xfrm>
            <a:off x="26643457" y="1035044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84" name="Rectangle: Rounded Corners 83">
            <a:extLst>
              <a:ext uri="{FF2B5EF4-FFF2-40B4-BE49-F238E27FC236}">
                <a16:creationId xmlns:a16="http://schemas.microsoft.com/office/drawing/2014/main" id="{DF9B3940-F2F9-41C2-0B70-050A8C86433A}"/>
              </a:ext>
            </a:extLst>
          </p:cNvPr>
          <p:cNvSpPr/>
          <p:nvPr/>
        </p:nvSpPr>
        <p:spPr>
          <a:xfrm>
            <a:off x="13677781" y="3324739"/>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K</a:t>
            </a:r>
          </a:p>
        </p:txBody>
      </p:sp>
      <p:sp>
        <p:nvSpPr>
          <p:cNvPr id="85" name="Rectangle: Rounded Corners 84">
            <a:extLst>
              <a:ext uri="{FF2B5EF4-FFF2-40B4-BE49-F238E27FC236}">
                <a16:creationId xmlns:a16="http://schemas.microsoft.com/office/drawing/2014/main" id="{5B769A20-1B36-9393-287B-0B23F59D4F8E}"/>
              </a:ext>
            </a:extLst>
          </p:cNvPr>
          <p:cNvSpPr/>
          <p:nvPr/>
        </p:nvSpPr>
        <p:spPr>
          <a:xfrm>
            <a:off x="11524366" y="12077001"/>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
        <p:nvSpPr>
          <p:cNvPr id="89" name="Rectangle: Rounded Corners 88">
            <a:extLst>
              <a:ext uri="{FF2B5EF4-FFF2-40B4-BE49-F238E27FC236}">
                <a16:creationId xmlns:a16="http://schemas.microsoft.com/office/drawing/2014/main" id="{AC25E180-F7B3-A9CC-7CE2-657885BA2DDD}"/>
              </a:ext>
            </a:extLst>
          </p:cNvPr>
          <p:cNvSpPr/>
          <p:nvPr/>
        </p:nvSpPr>
        <p:spPr>
          <a:xfrm>
            <a:off x="24467453"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T</a:t>
            </a:r>
          </a:p>
        </p:txBody>
      </p:sp>
      <p:sp>
        <p:nvSpPr>
          <p:cNvPr id="90" name="Rectangle: Rounded Corners 89">
            <a:extLst>
              <a:ext uri="{FF2B5EF4-FFF2-40B4-BE49-F238E27FC236}">
                <a16:creationId xmlns:a16="http://schemas.microsoft.com/office/drawing/2014/main" id="{1F0F01C1-E594-5A98-2ED4-2431C55487CF}"/>
              </a:ext>
            </a:extLst>
          </p:cNvPr>
          <p:cNvSpPr/>
          <p:nvPr/>
        </p:nvSpPr>
        <p:spPr>
          <a:xfrm>
            <a:off x="26620869"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R</a:t>
            </a:r>
          </a:p>
        </p:txBody>
      </p:sp>
      <p:sp>
        <p:nvSpPr>
          <p:cNvPr id="91" name="Rectangle: Rounded Corners 90">
            <a:extLst>
              <a:ext uri="{FF2B5EF4-FFF2-40B4-BE49-F238E27FC236}">
                <a16:creationId xmlns:a16="http://schemas.microsoft.com/office/drawing/2014/main" id="{FC4A4BCD-1B75-4965-86AB-E5D090B09143}"/>
              </a:ext>
            </a:extLst>
          </p:cNvPr>
          <p:cNvSpPr/>
          <p:nvPr/>
        </p:nvSpPr>
        <p:spPr>
          <a:xfrm>
            <a:off x="28774287"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I</a:t>
            </a:r>
          </a:p>
        </p:txBody>
      </p:sp>
      <p:sp>
        <p:nvSpPr>
          <p:cNvPr id="92" name="Rectangle: Rounded Corners 91">
            <a:extLst>
              <a:ext uri="{FF2B5EF4-FFF2-40B4-BE49-F238E27FC236}">
                <a16:creationId xmlns:a16="http://schemas.microsoft.com/office/drawing/2014/main" id="{3118626A-E207-7DAA-FE01-4A110B3A311F}"/>
              </a:ext>
            </a:extLst>
          </p:cNvPr>
          <p:cNvSpPr/>
          <p:nvPr/>
        </p:nvSpPr>
        <p:spPr>
          <a:xfrm>
            <a:off x="30927704"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Ể</a:t>
            </a:r>
          </a:p>
        </p:txBody>
      </p:sp>
      <p:sp>
        <p:nvSpPr>
          <p:cNvPr id="94" name="Rectangle: Rounded Corners 93">
            <a:extLst>
              <a:ext uri="{FF2B5EF4-FFF2-40B4-BE49-F238E27FC236}">
                <a16:creationId xmlns:a16="http://schemas.microsoft.com/office/drawing/2014/main" id="{9889937E-00B4-9BD4-7141-86D76415FF0E}"/>
              </a:ext>
            </a:extLst>
          </p:cNvPr>
          <p:cNvSpPr/>
          <p:nvPr/>
        </p:nvSpPr>
        <p:spPr>
          <a:xfrm>
            <a:off x="33081121" y="13915295"/>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N</a:t>
            </a:r>
          </a:p>
        </p:txBody>
      </p:sp>
      <p:sp>
        <p:nvSpPr>
          <p:cNvPr id="3" name="Rectangle: Rounded Corners 2">
            <a:extLst>
              <a:ext uri="{FF2B5EF4-FFF2-40B4-BE49-F238E27FC236}">
                <a16:creationId xmlns:a16="http://schemas.microsoft.com/office/drawing/2014/main" id="{72EFFF05-F2A9-4208-AC83-D705B3AA1DBC}"/>
              </a:ext>
            </a:extLst>
          </p:cNvPr>
          <p:cNvSpPr/>
          <p:nvPr/>
        </p:nvSpPr>
        <p:spPr>
          <a:xfrm>
            <a:off x="17984613" y="8548682"/>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G</a:t>
            </a:r>
          </a:p>
        </p:txBody>
      </p:sp>
      <p:sp>
        <p:nvSpPr>
          <p:cNvPr id="2" name="Rectangle: Rounded Corners 1">
            <a:extLst>
              <a:ext uri="{FF2B5EF4-FFF2-40B4-BE49-F238E27FC236}">
                <a16:creationId xmlns:a16="http://schemas.microsoft.com/office/drawing/2014/main" id="{318DA38D-496D-0A01-37E7-B2300AF638E2}"/>
              </a:ext>
            </a:extLst>
          </p:cNvPr>
          <p:cNvSpPr/>
          <p:nvPr/>
        </p:nvSpPr>
        <p:spPr>
          <a:xfrm>
            <a:off x="15640649" y="2921000"/>
            <a:ext cx="2343965" cy="13081000"/>
          </a:xfrm>
          <a:prstGeom prst="roundRect">
            <a:avLst/>
          </a:prstGeom>
          <a:noFill/>
          <a:ln w="165100">
            <a:solidFill>
              <a:srgbClr val="C4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6028C68-3336-C28C-BA00-F8972700FBD8}"/>
              </a:ext>
            </a:extLst>
          </p:cNvPr>
          <p:cNvSpPr/>
          <p:nvPr/>
        </p:nvSpPr>
        <p:spPr>
          <a:xfrm>
            <a:off x="26620868" y="5094858"/>
            <a:ext cx="1940281" cy="1455334"/>
          </a:xfrm>
          <a:prstGeom prst="roundRect">
            <a:avLst/>
          </a:prstGeom>
          <a:solidFill>
            <a:srgbClr val="F1BD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12576A"/>
                </a:solidFill>
                <a:latin typeface="Cambria" panose="02040503050406030204" pitchFamily="18" charset="0"/>
              </a:rPr>
              <a:t>C</a:t>
            </a:r>
          </a:p>
        </p:txBody>
      </p:sp>
    </p:spTree>
    <p:extLst>
      <p:ext uri="{BB962C8B-B14F-4D97-AF65-F5344CB8AC3E}">
        <p14:creationId xmlns:p14="http://schemas.microsoft.com/office/powerpoint/2010/main" val="4000443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750EE21F-3A8B-22EE-98F4-FB7CE5FE9AC1}"/>
            </a:ext>
          </a:extLst>
        </p:cNvPr>
        <p:cNvGrpSpPr/>
        <p:nvPr/>
      </p:nvGrpSpPr>
      <p:grpSpPr>
        <a:xfrm>
          <a:off x="0" y="0"/>
          <a:ext cx="0" cy="0"/>
          <a:chOff x="0" y="0"/>
          <a:chExt cx="0" cy="0"/>
        </a:xfrm>
      </p:grpSpPr>
      <p:sp>
        <p:nvSpPr>
          <p:cNvPr id="7" name="TextBox 3">
            <a:extLst>
              <a:ext uri="{FF2B5EF4-FFF2-40B4-BE49-F238E27FC236}">
                <a16:creationId xmlns:a16="http://schemas.microsoft.com/office/drawing/2014/main" id="{6162C66A-3D83-CE4C-7C7C-7F59E5CB2B6F}"/>
              </a:ext>
            </a:extLst>
          </p:cNvPr>
          <p:cNvSpPr txBox="1"/>
          <p:nvPr/>
        </p:nvSpPr>
        <p:spPr>
          <a:xfrm>
            <a:off x="687957" y="8676120"/>
            <a:ext cx="34628586" cy="2872581"/>
          </a:xfrm>
          <a:prstGeom prst="rect">
            <a:avLst/>
          </a:prstGeom>
        </p:spPr>
        <p:txBody>
          <a:bodyPr wrap="square" lIns="0" tIns="0" rIns="0" bIns="0" rtlCol="0" anchor="t">
            <a:spAutoFit/>
          </a:bodyPr>
          <a:lstStyle/>
          <a:p>
            <a:pPr algn="ctr">
              <a:lnSpc>
                <a:spcPts val="22427"/>
              </a:lnSpc>
            </a:pPr>
            <a:r>
              <a:rPr lang="en-US" sz="17300" b="1">
                <a:solidFill>
                  <a:srgbClr val="C00000"/>
                </a:solidFill>
                <a:latin typeface="Saira ExtraCondensed Bold"/>
                <a:ea typeface="Saira ExtraCondensed Bold"/>
                <a:cs typeface="Saira ExtraCondensed Bold"/>
                <a:sym typeface="Saira ExtraCondensed Bold"/>
              </a:rPr>
              <a:t>CẢM ƠN THẦY VÀ CÁC BẠN ĐÃ LẮNG NGHE!</a:t>
            </a:r>
          </a:p>
        </p:txBody>
      </p:sp>
      <p:sp>
        <p:nvSpPr>
          <p:cNvPr id="2" name="Freeform 4">
            <a:extLst>
              <a:ext uri="{FF2B5EF4-FFF2-40B4-BE49-F238E27FC236}">
                <a16:creationId xmlns:a16="http://schemas.microsoft.com/office/drawing/2014/main" id="{23E6253E-E0D0-6726-A7BE-2556C938F1CA}"/>
              </a:ext>
            </a:extLst>
          </p:cNvPr>
          <p:cNvSpPr/>
          <p:nvPr/>
        </p:nvSpPr>
        <p:spPr>
          <a:xfrm>
            <a:off x="0" y="9525"/>
            <a:ext cx="23405171" cy="17992725"/>
          </a:xfrm>
          <a:custGeom>
            <a:avLst/>
            <a:gdLst/>
            <a:ahLst/>
            <a:cxnLst/>
            <a:rect l="l" t="t" r="r" b="b"/>
            <a:pathLst>
              <a:path w="23405171" h="17992725">
                <a:moveTo>
                  <a:pt x="0" y="0"/>
                </a:moveTo>
                <a:lnTo>
                  <a:pt x="23405171" y="0"/>
                </a:lnTo>
                <a:lnTo>
                  <a:pt x="23405171" y="17992725"/>
                </a:lnTo>
                <a:lnTo>
                  <a:pt x="0" y="17992725"/>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F7C2710E-7FD5-D4AB-38B9-D7180B389F07}"/>
              </a:ext>
            </a:extLst>
          </p:cNvPr>
          <p:cNvSpPr/>
          <p:nvPr/>
        </p:nvSpPr>
        <p:spPr>
          <a:xfrm>
            <a:off x="26883144" y="1893776"/>
            <a:ext cx="6705489" cy="5749957"/>
          </a:xfrm>
          <a:custGeom>
            <a:avLst/>
            <a:gdLst/>
            <a:ahLst/>
            <a:cxnLst/>
            <a:rect l="l" t="t" r="r" b="b"/>
            <a:pathLst>
              <a:path w="6705489" h="5749957">
                <a:moveTo>
                  <a:pt x="0" y="0"/>
                </a:moveTo>
                <a:lnTo>
                  <a:pt x="6705489" y="0"/>
                </a:lnTo>
                <a:lnTo>
                  <a:pt x="6705489" y="5749957"/>
                </a:lnTo>
                <a:lnTo>
                  <a:pt x="0" y="5749957"/>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1030648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3B6"/>
        </a:solidFill>
        <a:effectLst/>
      </p:bgPr>
    </p:bg>
    <p:spTree>
      <p:nvGrpSpPr>
        <p:cNvPr id="1" name="">
          <a:extLst>
            <a:ext uri="{FF2B5EF4-FFF2-40B4-BE49-F238E27FC236}">
              <a16:creationId xmlns:a16="http://schemas.microsoft.com/office/drawing/2014/main" id="{FE5C9201-C77F-B75D-A557-995FA63AE355}"/>
            </a:ext>
          </a:extLst>
        </p:cNvPr>
        <p:cNvGrpSpPr/>
        <p:nvPr/>
      </p:nvGrpSpPr>
      <p:grpSpPr>
        <a:xfrm>
          <a:off x="0" y="0"/>
          <a:ext cx="0" cy="0"/>
          <a:chOff x="0" y="0"/>
          <a:chExt cx="0" cy="0"/>
        </a:xfrm>
      </p:grpSpPr>
      <p:sp>
        <p:nvSpPr>
          <p:cNvPr id="11" name="123">
            <a:extLst>
              <a:ext uri="{FF2B5EF4-FFF2-40B4-BE49-F238E27FC236}">
                <a16:creationId xmlns:a16="http://schemas.microsoft.com/office/drawing/2014/main" id="{D9AD3AA1-DD7B-953A-8299-95626FC56615}"/>
              </a:ext>
            </a:extLst>
          </p:cNvPr>
          <p:cNvSpPr txBox="1"/>
          <p:nvPr/>
        </p:nvSpPr>
        <p:spPr>
          <a:xfrm>
            <a:off x="12532472" y="197306"/>
            <a:ext cx="10939556" cy="2754600"/>
          </a:xfrm>
          <a:prstGeom prst="rect">
            <a:avLst/>
          </a:prstGeom>
        </p:spPr>
        <p:txBody>
          <a:bodyPr wrap="square" lIns="0" tIns="0" rIns="0" bIns="0" rtlCol="0" anchor="t">
            <a:spAutoFit/>
          </a:bodyPr>
          <a:lstStyle/>
          <a:p>
            <a:pPr algn="ctr">
              <a:lnSpc>
                <a:spcPts val="22427"/>
              </a:lnSpc>
            </a:pPr>
            <a:r>
              <a:rPr lang="en-US" sz="13000" b="1" u="sng">
                <a:gradFill>
                  <a:gsLst>
                    <a:gs pos="0">
                      <a:srgbClr val="C00000"/>
                    </a:gs>
                    <a:gs pos="100000">
                      <a:srgbClr val="FF0000"/>
                    </a:gs>
                  </a:gsLst>
                  <a:lin ang="10800000" scaled="0"/>
                </a:gradFill>
                <a:latin typeface="Saira ExtraCondensed Bold"/>
                <a:ea typeface="Saira ExtraCondensed Bold"/>
                <a:cs typeface="Saira ExtraCondensed Bold"/>
                <a:sym typeface="Saira ExtraCondensed Bold"/>
              </a:rPr>
              <a:t>Tổng kết</a:t>
            </a:r>
          </a:p>
        </p:txBody>
      </p:sp>
      <p:sp>
        <p:nvSpPr>
          <p:cNvPr id="14" name="Freeform 6">
            <a:extLst>
              <a:ext uri="{FF2B5EF4-FFF2-40B4-BE49-F238E27FC236}">
                <a16:creationId xmlns:a16="http://schemas.microsoft.com/office/drawing/2014/main" id="{EF41AFBB-6E7E-171B-29D8-08D4CE6AE010}"/>
              </a:ext>
            </a:extLst>
          </p:cNvPr>
          <p:cNvSpPr/>
          <p:nvPr/>
        </p:nvSpPr>
        <p:spPr>
          <a:xfrm rot="5400000">
            <a:off x="24950126" y="3347877"/>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6">
            <a:extLst>
              <a:ext uri="{FF2B5EF4-FFF2-40B4-BE49-F238E27FC236}">
                <a16:creationId xmlns:a16="http://schemas.microsoft.com/office/drawing/2014/main" id="{2ED9DEA6-C758-CC3E-D91D-E57F8AE1C584}"/>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123">
            <a:extLst>
              <a:ext uri="{FF2B5EF4-FFF2-40B4-BE49-F238E27FC236}">
                <a16:creationId xmlns:a16="http://schemas.microsoft.com/office/drawing/2014/main" id="{221B00F9-5CD2-BC51-8BB3-AC6FA1CF7507}"/>
              </a:ext>
            </a:extLst>
          </p:cNvPr>
          <p:cNvSpPr txBox="1"/>
          <p:nvPr/>
        </p:nvSpPr>
        <p:spPr>
          <a:xfrm>
            <a:off x="1348549" y="2113753"/>
            <a:ext cx="26229168" cy="2523768"/>
          </a:xfrm>
          <a:prstGeom prst="rect">
            <a:avLst/>
          </a:prstGeom>
        </p:spPr>
        <p:txBody>
          <a:bodyPr wrap="square" lIns="0" tIns="0" rIns="0" bIns="0" rtlCol="0" anchor="t">
            <a:spAutoFit/>
          </a:bodyPr>
          <a:lstStyle/>
          <a:p>
            <a:pPr>
              <a:lnSpc>
                <a:spcPts val="22427"/>
              </a:lnSpc>
            </a:pPr>
            <a:r>
              <a:rPr lang="en-US" sz="7200" b="1">
                <a:solidFill>
                  <a:srgbClr val="CC202D"/>
                </a:solidFill>
                <a:latin typeface="Saira ExtraCondensed Bold"/>
                <a:ea typeface="Saira ExtraCondensed Bold"/>
                <a:cs typeface="Saira ExtraCondensed Bold"/>
                <a:sym typeface="Saira ExtraCondensed Bold"/>
              </a:rPr>
              <a:t>I. ĐỘNG LỰC CỦA CÔNG CUỘC XÂY DỰNG CNXH</a:t>
            </a:r>
          </a:p>
        </p:txBody>
      </p:sp>
      <p:sp>
        <p:nvSpPr>
          <p:cNvPr id="10" name="123">
            <a:extLst>
              <a:ext uri="{FF2B5EF4-FFF2-40B4-BE49-F238E27FC236}">
                <a16:creationId xmlns:a16="http://schemas.microsoft.com/office/drawing/2014/main" id="{C2013E67-4DAA-9BE8-1A81-9BCCE1DBEB8C}"/>
              </a:ext>
            </a:extLst>
          </p:cNvPr>
          <p:cNvSpPr txBox="1"/>
          <p:nvPr/>
        </p:nvSpPr>
        <p:spPr>
          <a:xfrm>
            <a:off x="14697307" y="2159920"/>
            <a:ext cx="14107192" cy="2431435"/>
          </a:xfrm>
          <a:prstGeom prst="rect">
            <a:avLst/>
          </a:prstGeom>
        </p:spPr>
        <p:txBody>
          <a:bodyPr wrap="square" lIns="0" tIns="0" rIns="0" bIns="0" rtlCol="0" anchor="t">
            <a:spAutoFit/>
          </a:bodyPr>
          <a:lstStyle/>
          <a:p>
            <a:pPr algn="ctr">
              <a:lnSpc>
                <a:spcPts val="22427"/>
              </a:lnSpc>
            </a:pPr>
            <a:r>
              <a:rPr lang="en-US" sz="7200" b="1">
                <a:solidFill>
                  <a:srgbClr val="CC202D"/>
                </a:solidFill>
                <a:latin typeface="Saira ExtraCondensed Bold"/>
                <a:ea typeface="Saira ExtraCondensed Bold"/>
                <a:cs typeface="Saira ExtraCondensed Bold"/>
                <a:sym typeface="Saira ExtraCondensed Bold"/>
              </a:rPr>
              <a:t>II. KẾT HỢP NỘI LỰC, NGOẠI LỰC TRONG THỜI KỲ MỚI</a:t>
            </a:r>
          </a:p>
        </p:txBody>
      </p:sp>
      <p:cxnSp>
        <p:nvCxnSpPr>
          <p:cNvPr id="15" name="Straight Connector 14">
            <a:extLst>
              <a:ext uri="{FF2B5EF4-FFF2-40B4-BE49-F238E27FC236}">
                <a16:creationId xmlns:a16="http://schemas.microsoft.com/office/drawing/2014/main" id="{5F794EB1-DBE7-8301-46AA-966FAC58F579}"/>
              </a:ext>
            </a:extLst>
          </p:cNvPr>
          <p:cNvCxnSpPr/>
          <p:nvPr/>
        </p:nvCxnSpPr>
        <p:spPr>
          <a:xfrm>
            <a:off x="14072839" y="3456878"/>
            <a:ext cx="0" cy="132253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123">
            <a:extLst>
              <a:ext uri="{FF2B5EF4-FFF2-40B4-BE49-F238E27FC236}">
                <a16:creationId xmlns:a16="http://schemas.microsoft.com/office/drawing/2014/main" id="{D29C57DE-22DA-3556-B434-426E9C1F2C94}"/>
              </a:ext>
            </a:extLst>
          </p:cNvPr>
          <p:cNvSpPr txBox="1"/>
          <p:nvPr/>
        </p:nvSpPr>
        <p:spPr>
          <a:xfrm>
            <a:off x="1348549" y="4914518"/>
            <a:ext cx="12290142" cy="4893647"/>
          </a:xfrm>
          <a:prstGeom prst="rect">
            <a:avLst/>
          </a:prstGeom>
        </p:spPr>
        <p:txBody>
          <a:bodyPr wrap="square" lIns="0" tIns="0" rIns="0" bIns="0" rtlCol="0" anchor="t">
            <a:spAutoFit/>
          </a:bodyPr>
          <a:lstStyle/>
          <a:p>
            <a:pPr marL="857250" indent="-857250">
              <a:spcAft>
                <a:spcPts val="1200"/>
              </a:spcAft>
              <a:buFont typeface="Arial" panose="020B0604020202020204" pitchFamily="34" charset="0"/>
              <a:buChar char="•"/>
            </a:pPr>
            <a:r>
              <a:rPr lang="vi-VN" sz="7200" b="1">
                <a:solidFill>
                  <a:srgbClr val="515151"/>
                </a:solidFill>
                <a:latin typeface="Saira ExtraCondensed Bold"/>
                <a:ea typeface="Saira ExtraCondensed Bold"/>
                <a:cs typeface="Saira ExtraCondensed Bold"/>
                <a:sym typeface="Saira ExtraCondensed Bold"/>
              </a:rPr>
              <a:t>Vì lợi ích nhân dân</a:t>
            </a:r>
          </a:p>
          <a:p>
            <a:pPr marL="857250" indent="-857250">
              <a:spcAft>
                <a:spcPts val="1200"/>
              </a:spcAft>
              <a:buFont typeface="Arial" panose="020B0604020202020204" pitchFamily="34" charset="0"/>
              <a:buChar char="•"/>
            </a:pPr>
            <a:r>
              <a:rPr lang="vi-VN" sz="7200" b="1">
                <a:solidFill>
                  <a:srgbClr val="515151"/>
                </a:solidFill>
                <a:latin typeface="Saira ExtraCondensed Bold"/>
                <a:ea typeface="Saira ExtraCondensed Bold"/>
                <a:cs typeface="Saira ExtraCondensed Bold"/>
                <a:sym typeface="Saira ExtraCondensed Bold"/>
              </a:rPr>
              <a:t>Xây dựng nền dân chủ</a:t>
            </a:r>
          </a:p>
          <a:p>
            <a:pPr marL="857250" indent="-857250">
              <a:spcAft>
                <a:spcPts val="1200"/>
              </a:spcAft>
              <a:buFont typeface="Arial" panose="020B0604020202020204" pitchFamily="34" charset="0"/>
              <a:buChar char="•"/>
            </a:pPr>
            <a:r>
              <a:rPr lang="vi-VN" sz="7200" b="1">
                <a:solidFill>
                  <a:srgbClr val="515151"/>
                </a:solidFill>
                <a:latin typeface="Saira ExtraCondensed Bold"/>
                <a:ea typeface="Saira ExtraCondensed Bold"/>
                <a:cs typeface="Saira ExtraCondensed Bold"/>
                <a:sym typeface="Saira ExtraCondensed Bold"/>
              </a:rPr>
              <a:t>Sức mạnh đoàn kết các dân tộc</a:t>
            </a:r>
          </a:p>
          <a:p>
            <a:pPr marL="857250" indent="-857250">
              <a:spcAft>
                <a:spcPts val="1200"/>
              </a:spcAft>
              <a:buFont typeface="Arial" panose="020B0604020202020204" pitchFamily="34" charset="0"/>
              <a:buChar char="•"/>
            </a:pPr>
            <a:r>
              <a:rPr lang="vi-VN" sz="7200" b="1">
                <a:solidFill>
                  <a:srgbClr val="515151"/>
                </a:solidFill>
                <a:latin typeface="Saira ExtraCondensed Bold"/>
                <a:ea typeface="Saira ExtraCondensed Bold"/>
                <a:cs typeface="Saira ExtraCondensed Bold"/>
                <a:sym typeface="Saira ExtraCondensed Bold"/>
              </a:rPr>
              <a:t>Chủ trương của Đảng và Nhà nước</a:t>
            </a:r>
          </a:p>
        </p:txBody>
      </p:sp>
      <p:sp>
        <p:nvSpPr>
          <p:cNvPr id="17" name="123">
            <a:extLst>
              <a:ext uri="{FF2B5EF4-FFF2-40B4-BE49-F238E27FC236}">
                <a16:creationId xmlns:a16="http://schemas.microsoft.com/office/drawing/2014/main" id="{3675748A-0C73-99B1-B54B-BB73D13F89AC}"/>
              </a:ext>
            </a:extLst>
          </p:cNvPr>
          <p:cNvSpPr txBox="1"/>
          <p:nvPr/>
        </p:nvSpPr>
        <p:spPr>
          <a:xfrm>
            <a:off x="14697306" y="4914519"/>
            <a:ext cx="15054147" cy="12187952"/>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7200" b="1">
                <a:solidFill>
                  <a:srgbClr val="515151"/>
                </a:solidFill>
                <a:latin typeface="Saira ExtraCondensed Bold"/>
                <a:ea typeface="Saira ExtraCondensed Bold"/>
                <a:cs typeface="Saira ExtraCondensed Bold"/>
                <a:sym typeface="Saira ExtraCondensed Bold"/>
              </a:rPr>
              <a:t>Nội lực</a:t>
            </a:r>
          </a:p>
          <a:p>
            <a:pPr marL="1771650" lvl="2" indent="-857250">
              <a:spcAft>
                <a:spcPts val="1200"/>
              </a:spcAft>
              <a:buFont typeface="Wingdings" panose="05000000000000000000" pitchFamily="2" charset="2"/>
              <a:buChar char="§"/>
            </a:pPr>
            <a:r>
              <a:rPr lang="vi-VN" sz="5400" b="1">
                <a:solidFill>
                  <a:srgbClr val="515151"/>
                </a:solidFill>
                <a:latin typeface="Saira ExtraCondensed Bold"/>
                <a:ea typeface="Saira ExtraCondensed Bold"/>
                <a:cs typeface="Saira ExtraCondensed Bold"/>
                <a:sym typeface="Saira ExtraCondensed Bold"/>
              </a:rPr>
              <a:t>Con người và văn hóa</a:t>
            </a:r>
            <a:endParaRPr lang="en-US" sz="5400" b="1">
              <a:solidFill>
                <a:srgbClr val="515151"/>
              </a:solidFill>
              <a:latin typeface="Saira ExtraCondensed Bold"/>
              <a:ea typeface="Saira ExtraCondensed Bold"/>
              <a:cs typeface="Saira ExtraCondensed Bold"/>
              <a:sym typeface="Saira ExtraCondensed Bold"/>
            </a:endParaRPr>
          </a:p>
          <a:p>
            <a:pPr marL="1771650" lvl="2" indent="-857250">
              <a:spcAft>
                <a:spcPts val="1200"/>
              </a:spcAft>
              <a:buFont typeface="Wingdings" panose="05000000000000000000" pitchFamily="2" charset="2"/>
              <a:buChar char="§"/>
            </a:pPr>
            <a:r>
              <a:rPr lang="en-US" sz="5400" b="1">
                <a:solidFill>
                  <a:srgbClr val="515151"/>
                </a:solidFill>
                <a:latin typeface="Saira ExtraCondensed Bold"/>
                <a:ea typeface="Saira ExtraCondensed Bold"/>
                <a:cs typeface="Saira ExtraCondensed Bold"/>
                <a:sym typeface="Saira ExtraCondensed Bold"/>
              </a:rPr>
              <a:t>Khoa học công nghệ và đổi mới sáng tạo</a:t>
            </a:r>
          </a:p>
          <a:p>
            <a:pPr marL="1771650" lvl="2" indent="-857250">
              <a:spcAft>
                <a:spcPts val="1200"/>
              </a:spcAft>
              <a:buFont typeface="Wingdings" panose="05000000000000000000" pitchFamily="2" charset="2"/>
              <a:buChar char="§"/>
            </a:pPr>
            <a:r>
              <a:rPr lang="en-US" sz="5400" b="1">
                <a:solidFill>
                  <a:srgbClr val="515151"/>
                </a:solidFill>
                <a:latin typeface="Saira ExtraCondensed Bold"/>
                <a:ea typeface="Saira ExtraCondensed Bold"/>
                <a:cs typeface="Saira ExtraCondensed Bold"/>
                <a:sym typeface="Saira ExtraCondensed Bold"/>
              </a:rPr>
              <a:t>Thể chế và chính sách của Nhà Nước</a:t>
            </a:r>
          </a:p>
          <a:p>
            <a:pPr marL="857250" indent="-857250">
              <a:buFont typeface="Arial" panose="020B0604020202020204" pitchFamily="34" charset="0"/>
              <a:buChar char="•"/>
            </a:pPr>
            <a:r>
              <a:rPr lang="en-US" sz="7200" b="1">
                <a:solidFill>
                  <a:srgbClr val="515151"/>
                </a:solidFill>
                <a:latin typeface="Saira ExtraCondensed Bold"/>
                <a:ea typeface="Saira ExtraCondensed Bold"/>
                <a:cs typeface="Saira ExtraCondensed Bold"/>
                <a:sym typeface="Saira ExtraCondensed Bold"/>
              </a:rPr>
              <a:t>Ngoại lực</a:t>
            </a:r>
          </a:p>
          <a:p>
            <a:pPr marL="1771650" lvl="2" indent="-857250">
              <a:spcAft>
                <a:spcPts val="1200"/>
              </a:spcAft>
              <a:buFont typeface="Wingdings" panose="05000000000000000000" pitchFamily="2" charset="2"/>
              <a:buChar char="§"/>
            </a:pPr>
            <a:r>
              <a:rPr lang="vi-VN" sz="5400" b="1">
                <a:solidFill>
                  <a:srgbClr val="515151"/>
                </a:solidFill>
                <a:latin typeface="Saira ExtraCondensed Bold"/>
                <a:ea typeface="Saira ExtraCondensed Bold"/>
                <a:cs typeface="Saira ExtraCondensed Bold"/>
                <a:sym typeface="Saira ExtraCondensed Bold"/>
              </a:rPr>
              <a:t>Đầu tư trực tiếp nước ngoài</a:t>
            </a:r>
          </a:p>
          <a:p>
            <a:pPr marL="1771650" lvl="2" indent="-857250">
              <a:spcAft>
                <a:spcPts val="1200"/>
              </a:spcAft>
              <a:buFont typeface="Wingdings" panose="05000000000000000000" pitchFamily="2" charset="2"/>
              <a:buChar char="§"/>
            </a:pPr>
            <a:r>
              <a:rPr lang="vi-VN" sz="5400" b="1">
                <a:solidFill>
                  <a:srgbClr val="515151"/>
                </a:solidFill>
                <a:latin typeface="Saira ExtraCondensed Bold"/>
                <a:ea typeface="Saira ExtraCondensed Bold"/>
                <a:cs typeface="Saira ExtraCondensed Bold"/>
                <a:sym typeface="Saira ExtraCondensed Bold"/>
              </a:rPr>
              <a:t>Hội nhập kinh tế quốc tế</a:t>
            </a:r>
          </a:p>
          <a:p>
            <a:pPr marL="1771650" lvl="2" indent="-857250">
              <a:spcAft>
                <a:spcPts val="1200"/>
              </a:spcAft>
              <a:buFont typeface="Wingdings" panose="05000000000000000000" pitchFamily="2" charset="2"/>
              <a:buChar char="§"/>
            </a:pPr>
            <a:r>
              <a:rPr lang="vi-VN" sz="5400" b="1">
                <a:solidFill>
                  <a:srgbClr val="515151"/>
                </a:solidFill>
                <a:latin typeface="Saira ExtraCondensed Bold"/>
                <a:ea typeface="Saira ExtraCondensed Bold"/>
                <a:cs typeface="Saira ExtraCondensed Bold"/>
                <a:sym typeface="Saira ExtraCondensed Bold"/>
              </a:rPr>
              <a:t>Hợp tác quốc tế về khoa học và giáo dục</a:t>
            </a:r>
            <a:endParaRPr lang="en-US" sz="5400" b="1">
              <a:solidFill>
                <a:srgbClr val="515151"/>
              </a:solidFill>
              <a:latin typeface="Saira ExtraCondensed Bold"/>
              <a:ea typeface="Saira ExtraCondensed Bold"/>
              <a:cs typeface="Saira ExtraCondensed Bold"/>
              <a:sym typeface="Saira ExtraCondensed Bold"/>
            </a:endParaRPr>
          </a:p>
          <a:p>
            <a:pPr marL="857250" indent="-857250">
              <a:buFont typeface="Arial" panose="020B0604020202020204" pitchFamily="34" charset="0"/>
              <a:buChar char="•"/>
            </a:pPr>
            <a:r>
              <a:rPr lang="en-US" sz="7200" b="1">
                <a:solidFill>
                  <a:srgbClr val="515151"/>
                </a:solidFill>
                <a:latin typeface="Saira ExtraCondensed Bold"/>
                <a:ea typeface="Saira ExtraCondensed Bold"/>
                <a:cs typeface="Saira ExtraCondensed Bold"/>
                <a:sym typeface="Saira ExtraCondensed Bold"/>
              </a:rPr>
              <a:t>Sự cần thiết kết hợp nội lực và ngoại lực</a:t>
            </a:r>
          </a:p>
          <a:p>
            <a:pPr marL="1771650" lvl="2" indent="-857250">
              <a:spcBef>
                <a:spcPts val="1200"/>
              </a:spcBef>
              <a:buFont typeface="Wingdings" panose="05000000000000000000" pitchFamily="2" charset="2"/>
              <a:buChar char="§"/>
            </a:pPr>
            <a:r>
              <a:rPr lang="vi-VN" sz="5400" b="1">
                <a:solidFill>
                  <a:srgbClr val="515151"/>
                </a:solidFill>
                <a:latin typeface="Saira ExtraCondensed Bold"/>
                <a:ea typeface="Saira ExtraCondensed Bold"/>
                <a:cs typeface="Saira ExtraCondensed Bold"/>
                <a:sym typeface="Saira ExtraCondensed Bold"/>
              </a:rPr>
              <a:t>Tương hỗ và bổ sung lẫn nhau</a:t>
            </a:r>
            <a:endParaRPr lang="en-US" sz="5400" b="1">
              <a:solidFill>
                <a:srgbClr val="515151"/>
              </a:solidFill>
              <a:latin typeface="Saira ExtraCondensed Bold"/>
              <a:ea typeface="Saira ExtraCondensed Bold"/>
              <a:cs typeface="Saira ExtraCondensed Bold"/>
              <a:sym typeface="Saira ExtraCondensed Bold"/>
            </a:endParaRPr>
          </a:p>
          <a:p>
            <a:pPr marL="1771650" lvl="2" indent="-857250">
              <a:spcBef>
                <a:spcPts val="1200"/>
              </a:spcBef>
              <a:buFont typeface="Wingdings" panose="05000000000000000000" pitchFamily="2" charset="2"/>
              <a:buChar char="§"/>
            </a:pPr>
            <a:r>
              <a:rPr lang="vi-VN" sz="5400" b="1">
                <a:solidFill>
                  <a:srgbClr val="515151"/>
                </a:solidFill>
                <a:latin typeface="Saira ExtraCondensed Bold"/>
                <a:ea typeface="Saira ExtraCondensed Bold"/>
                <a:cs typeface="Saira ExtraCondensed Bold"/>
                <a:sym typeface="Saira ExtraCondensed Bold"/>
              </a:rPr>
              <a:t>Tránh lệ thuộc vào </a:t>
            </a:r>
            <a:r>
              <a:rPr lang="en-US" sz="5400" b="1">
                <a:solidFill>
                  <a:srgbClr val="515151"/>
                </a:solidFill>
                <a:latin typeface="Saira ExtraCondensed Bold"/>
                <a:ea typeface="Saira ExtraCondensed Bold"/>
                <a:cs typeface="Saira ExtraCondensed Bold"/>
                <a:sym typeface="Saira ExtraCondensed Bold"/>
              </a:rPr>
              <a:t>mỗi </a:t>
            </a:r>
            <a:r>
              <a:rPr lang="vi-VN" sz="5400" b="1">
                <a:solidFill>
                  <a:srgbClr val="515151"/>
                </a:solidFill>
                <a:latin typeface="Saira ExtraCondensed Bold"/>
                <a:ea typeface="Saira ExtraCondensed Bold"/>
                <a:cs typeface="Saira ExtraCondensed Bold"/>
                <a:sym typeface="Saira ExtraCondensed Bold"/>
              </a:rPr>
              <a:t>ngoại lực</a:t>
            </a:r>
            <a:endParaRPr lang="en-US" sz="5400" b="1">
              <a:solidFill>
                <a:srgbClr val="515151"/>
              </a:solidFill>
              <a:latin typeface="Saira ExtraCondensed Bold"/>
              <a:ea typeface="Saira ExtraCondensed Bold"/>
              <a:cs typeface="Saira ExtraCondensed Bold"/>
              <a:sym typeface="Saira ExtraCondensed Bold"/>
            </a:endParaRPr>
          </a:p>
          <a:p>
            <a:pPr marL="1771650" lvl="2" indent="-857250">
              <a:spcBef>
                <a:spcPts val="1200"/>
              </a:spcBef>
              <a:buFont typeface="Wingdings" panose="05000000000000000000" pitchFamily="2" charset="2"/>
              <a:buChar char="§"/>
            </a:pPr>
            <a:r>
              <a:rPr lang="vi-VN" sz="5400" b="1">
                <a:solidFill>
                  <a:srgbClr val="515151"/>
                </a:solidFill>
                <a:latin typeface="Saira ExtraCondensed Bold"/>
                <a:ea typeface="Saira ExtraCondensed Bold"/>
                <a:cs typeface="Saira ExtraCondensed Bold"/>
                <a:sym typeface="Saira ExtraCondensed Bold"/>
              </a:rPr>
              <a:t>Tận dụng cơ hội</a:t>
            </a:r>
            <a:r>
              <a:rPr lang="en-US" sz="5400" b="1">
                <a:solidFill>
                  <a:srgbClr val="515151"/>
                </a:solidFill>
                <a:latin typeface="Saira ExtraCondensed Bold"/>
                <a:ea typeface="Saira ExtraCondensed Bold"/>
                <a:cs typeface="Saira ExtraCondensed Bold"/>
                <a:sym typeface="Saira ExtraCondensed Bold"/>
              </a:rPr>
              <a:t>, </a:t>
            </a:r>
            <a:r>
              <a:rPr lang="vi-VN" sz="5400" b="1">
                <a:solidFill>
                  <a:srgbClr val="515151"/>
                </a:solidFill>
                <a:latin typeface="Saira ExtraCondensed Bold"/>
                <a:ea typeface="Saira ExtraCondensed Bold"/>
                <a:cs typeface="Saira ExtraCondensed Bold"/>
                <a:sym typeface="Saira ExtraCondensed Bold"/>
              </a:rPr>
              <a:t>vượt qua thách thức</a:t>
            </a:r>
          </a:p>
        </p:txBody>
      </p:sp>
    </p:spTree>
    <p:extLst>
      <p:ext uri="{BB962C8B-B14F-4D97-AF65-F5344CB8AC3E}">
        <p14:creationId xmlns:p14="http://schemas.microsoft.com/office/powerpoint/2010/main" val="327726865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3B6"/>
        </a:solidFill>
        <a:effectLst/>
      </p:bgPr>
    </p:bg>
    <p:spTree>
      <p:nvGrpSpPr>
        <p:cNvPr id="1" name="">
          <a:extLst>
            <a:ext uri="{FF2B5EF4-FFF2-40B4-BE49-F238E27FC236}">
              <a16:creationId xmlns:a16="http://schemas.microsoft.com/office/drawing/2014/main" id="{88075731-8DB3-189B-A6F7-DD55712CCC14}"/>
            </a:ext>
          </a:extLst>
        </p:cNvPr>
        <p:cNvGrpSpPr/>
        <p:nvPr/>
      </p:nvGrpSpPr>
      <p:grpSpPr>
        <a:xfrm>
          <a:off x="0" y="0"/>
          <a:ext cx="0" cy="0"/>
          <a:chOff x="0" y="0"/>
          <a:chExt cx="0" cy="0"/>
        </a:xfrm>
      </p:grpSpPr>
      <p:sp>
        <p:nvSpPr>
          <p:cNvPr id="11" name="123">
            <a:extLst>
              <a:ext uri="{FF2B5EF4-FFF2-40B4-BE49-F238E27FC236}">
                <a16:creationId xmlns:a16="http://schemas.microsoft.com/office/drawing/2014/main" id="{038FAD7D-952B-5ABB-6CAE-1471A07450BE}"/>
              </a:ext>
            </a:extLst>
          </p:cNvPr>
          <p:cNvSpPr txBox="1"/>
          <p:nvPr/>
        </p:nvSpPr>
        <p:spPr>
          <a:xfrm>
            <a:off x="10756900" y="7620650"/>
            <a:ext cx="14490700" cy="2873864"/>
          </a:xfrm>
          <a:prstGeom prst="rect">
            <a:avLst/>
          </a:prstGeom>
        </p:spPr>
        <p:txBody>
          <a:bodyPr wrap="square" lIns="0" tIns="0" rIns="0" bIns="0" rtlCol="0" anchor="t">
            <a:spAutoFit/>
          </a:bodyPr>
          <a:lstStyle/>
          <a:p>
            <a:pPr algn="ctr">
              <a:lnSpc>
                <a:spcPts val="22427"/>
              </a:lnSpc>
            </a:pPr>
            <a:r>
              <a:rPr lang="en-US" sz="18700" b="1">
                <a:gradFill>
                  <a:gsLst>
                    <a:gs pos="0">
                      <a:srgbClr val="C00000"/>
                    </a:gs>
                    <a:gs pos="100000">
                      <a:srgbClr val="FF0000"/>
                    </a:gs>
                  </a:gsLst>
                  <a:lin ang="10800000" scaled="0"/>
                </a:gradFill>
                <a:latin typeface="Saira ExtraCondensed Bold"/>
                <a:ea typeface="Saira ExtraCondensed Bold"/>
                <a:cs typeface="Saira ExtraCondensed Bold"/>
                <a:sym typeface="Saira ExtraCondensed Bold"/>
              </a:rPr>
              <a:t>Hỏi xoáy đáp xoay</a:t>
            </a:r>
          </a:p>
        </p:txBody>
      </p:sp>
      <p:sp>
        <p:nvSpPr>
          <p:cNvPr id="14" name="Freeform 6">
            <a:extLst>
              <a:ext uri="{FF2B5EF4-FFF2-40B4-BE49-F238E27FC236}">
                <a16:creationId xmlns:a16="http://schemas.microsoft.com/office/drawing/2014/main" id="{B5DB8032-F026-3A65-3C91-26D62F9A418B}"/>
              </a:ext>
            </a:extLst>
          </p:cNvPr>
          <p:cNvSpPr/>
          <p:nvPr/>
        </p:nvSpPr>
        <p:spPr>
          <a:xfrm rot="5400000">
            <a:off x="24950126" y="3347877"/>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6">
            <a:extLst>
              <a:ext uri="{FF2B5EF4-FFF2-40B4-BE49-F238E27FC236}">
                <a16:creationId xmlns:a16="http://schemas.microsoft.com/office/drawing/2014/main" id="{ED4B1C2F-2A59-B3FE-5200-037E9926B32A}"/>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336609220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E18684A6-86A1-E9FB-A01C-787452BCFC23}"/>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942CECF3-919D-3A8F-94E4-7B73E11CA6B9}"/>
              </a:ext>
            </a:extLst>
          </p:cNvPr>
          <p:cNvSpPr txBox="1"/>
          <p:nvPr/>
        </p:nvSpPr>
        <p:spPr>
          <a:xfrm>
            <a:off x="4734464" y="7765143"/>
            <a:ext cx="26535571" cy="5411738"/>
          </a:xfrm>
          <a:prstGeom prst="rect">
            <a:avLst/>
          </a:prstGeom>
        </p:spPr>
        <p:txBody>
          <a:bodyPr wrap="square" lIns="0" tIns="0" rIns="0" bIns="0" rtlCol="0" anchor="t">
            <a:spAutoFit/>
          </a:bodyPr>
          <a:lstStyle/>
          <a:p>
            <a:pPr algn="ctr">
              <a:lnSpc>
                <a:spcPts val="22427"/>
              </a:lnSpc>
            </a:pPr>
            <a:r>
              <a:rPr lang="en-US" sz="9600">
                <a:solidFill>
                  <a:srgbClr val="12576A"/>
                </a:solidFill>
                <a:latin typeface="Saira ExtraCondensed Bold"/>
                <a:ea typeface="Saira ExtraCondensed Bold"/>
                <a:cs typeface="Saira ExtraCondensed Bold"/>
                <a:sym typeface="Saira ExtraCondensed Bold"/>
              </a:rPr>
              <a:t>H</a:t>
            </a:r>
            <a:r>
              <a:rPr lang="vi-VN" sz="9600">
                <a:solidFill>
                  <a:srgbClr val="12576A"/>
                </a:solidFill>
                <a:latin typeface="Saira ExtraCondensed Bold"/>
                <a:ea typeface="Saira ExtraCondensed Bold"/>
                <a:cs typeface="Saira ExtraCondensed Bold"/>
                <a:sym typeface="Saira ExtraCondensed Bold"/>
              </a:rPr>
              <a:t>ệ thống tri thức về mọi loại quy luật của vật chất và sự vận động của vật chất</a:t>
            </a:r>
            <a:r>
              <a:rPr lang="en-US" sz="9600">
                <a:solidFill>
                  <a:srgbClr val="12576A"/>
                </a:solidFill>
                <a:latin typeface="Saira ExtraCondensed Bold"/>
                <a:ea typeface="Saira ExtraCondensed Bold"/>
                <a:cs typeface="Saira ExtraCondensed Bold"/>
                <a:sym typeface="Saira ExtraCondensed Bold"/>
              </a:rPr>
              <a:t>, </a:t>
            </a:r>
            <a:r>
              <a:rPr lang="vi-VN" sz="9600">
                <a:solidFill>
                  <a:srgbClr val="12576A"/>
                </a:solidFill>
                <a:latin typeface="Saira ExtraCondensed Bold"/>
                <a:ea typeface="Saira ExtraCondensed Bold"/>
                <a:cs typeface="Saira ExtraCondensed Bold"/>
                <a:sym typeface="Saira ExtraCondensed Bold"/>
              </a:rPr>
              <a:t>những quy luật của tự nhiên, xã hội,</a:t>
            </a:r>
            <a:r>
              <a:rPr lang="en-US" sz="9600">
                <a:solidFill>
                  <a:srgbClr val="12576A"/>
                </a:solidFill>
                <a:latin typeface="Saira ExtraCondensed Bold"/>
                <a:ea typeface="Saira ExtraCondensed Bold"/>
                <a:cs typeface="Saira ExtraCondensed Bold"/>
                <a:sym typeface="Saira ExtraCondensed Bold"/>
              </a:rPr>
              <a:t> </a:t>
            </a:r>
            <a:r>
              <a:rPr lang="vi-VN" sz="9600">
                <a:solidFill>
                  <a:srgbClr val="12576A"/>
                </a:solidFill>
                <a:latin typeface="Saira ExtraCondensed Bold"/>
                <a:ea typeface="Saira ExtraCondensed Bold"/>
                <a:cs typeface="Saira ExtraCondensed Bold"/>
                <a:sym typeface="Saira ExtraCondensed Bold"/>
              </a:rPr>
              <a:t>tư duy</a:t>
            </a:r>
            <a:r>
              <a:rPr lang="en-US" sz="9600">
                <a:solidFill>
                  <a:srgbClr val="12576A"/>
                </a:solidFill>
                <a:latin typeface="Saira ExtraCondensed Bold"/>
                <a:ea typeface="Saira ExtraCondensed Bold"/>
                <a:cs typeface="Saira ExtraCondensed Bold"/>
                <a:sym typeface="Saira ExtraCondensed Bold"/>
              </a:rPr>
              <a:t> </a:t>
            </a:r>
            <a:r>
              <a:rPr lang="en-US" sz="9600" err="1">
                <a:solidFill>
                  <a:srgbClr val="12576A"/>
                </a:solidFill>
                <a:latin typeface="Saira ExtraCondensed Bold"/>
                <a:ea typeface="Saira ExtraCondensed Bold"/>
                <a:cs typeface="Saira ExtraCondensed Bold"/>
                <a:sym typeface="Saira ExtraCondensed Bold"/>
              </a:rPr>
              <a:t>được</a:t>
            </a:r>
            <a:r>
              <a:rPr lang="en-US" sz="9600">
                <a:solidFill>
                  <a:srgbClr val="12576A"/>
                </a:solidFill>
                <a:latin typeface="Saira ExtraCondensed Bold"/>
                <a:ea typeface="Saira ExtraCondensed Bold"/>
                <a:cs typeface="Saira ExtraCondensed Bold"/>
                <a:sym typeface="Saira ExtraCondensed Bold"/>
              </a:rPr>
              <a:t> </a:t>
            </a:r>
            <a:r>
              <a:rPr lang="en-US" sz="9600" err="1">
                <a:solidFill>
                  <a:srgbClr val="12576A"/>
                </a:solidFill>
                <a:latin typeface="Saira ExtraCondensed Bold"/>
                <a:ea typeface="Saira ExtraCondensed Bold"/>
                <a:cs typeface="Saira ExtraCondensed Bold"/>
                <a:sym typeface="Saira ExtraCondensed Bold"/>
              </a:rPr>
              <a:t>gọi</a:t>
            </a:r>
            <a:r>
              <a:rPr lang="en-US" sz="9600">
                <a:solidFill>
                  <a:srgbClr val="12576A"/>
                </a:solidFill>
                <a:latin typeface="Saira ExtraCondensed Bold"/>
                <a:ea typeface="Saira ExtraCondensed Bold"/>
                <a:cs typeface="Saira ExtraCondensed Bold"/>
                <a:sym typeface="Saira ExtraCondensed Bold"/>
              </a:rPr>
              <a:t> </a:t>
            </a:r>
            <a:r>
              <a:rPr lang="en-US" sz="9600" err="1">
                <a:solidFill>
                  <a:srgbClr val="12576A"/>
                </a:solidFill>
                <a:latin typeface="Saira ExtraCondensed Bold"/>
                <a:ea typeface="Saira ExtraCondensed Bold"/>
                <a:cs typeface="Saira ExtraCondensed Bold"/>
                <a:sym typeface="Saira ExtraCondensed Bold"/>
              </a:rPr>
              <a:t>là</a:t>
            </a:r>
            <a:r>
              <a:rPr lang="en-US" sz="9600">
                <a:solidFill>
                  <a:srgbClr val="12576A"/>
                </a:solidFill>
                <a:latin typeface="Saira ExtraCondensed Bold"/>
                <a:ea typeface="Saira ExtraCondensed Bold"/>
                <a:cs typeface="Saira ExtraCondensed Bold"/>
                <a:sym typeface="Saira ExtraCondensed Bold"/>
              </a:rPr>
              <a:t> </a:t>
            </a:r>
            <a:r>
              <a:rPr lang="en-US" sz="9600" err="1">
                <a:solidFill>
                  <a:srgbClr val="12576A"/>
                </a:solidFill>
                <a:latin typeface="Saira ExtraCondensed Bold"/>
                <a:ea typeface="Saira ExtraCondensed Bold"/>
                <a:cs typeface="Saira ExtraCondensed Bold"/>
                <a:sym typeface="Saira ExtraCondensed Bold"/>
              </a:rPr>
              <a:t>gì</a:t>
            </a:r>
            <a:r>
              <a:rPr lang="en-US" sz="9600">
                <a:solidFill>
                  <a:srgbClr val="12576A"/>
                </a:solidFill>
                <a:latin typeface="Saira ExtraCondensed Bold"/>
                <a:ea typeface="Saira ExtraCondensed Bold"/>
                <a:cs typeface="Saira ExtraCondensed Bold"/>
                <a:sym typeface="Saira ExtraCondensed Bold"/>
              </a:rPr>
              <a:t>?</a:t>
            </a:r>
          </a:p>
        </p:txBody>
      </p:sp>
      <p:sp>
        <p:nvSpPr>
          <p:cNvPr id="3" name="TextBox 3">
            <a:hlinkClick r:id="rId2" action="ppaction://hlinksldjump"/>
            <a:extLst>
              <a:ext uri="{FF2B5EF4-FFF2-40B4-BE49-F238E27FC236}">
                <a16:creationId xmlns:a16="http://schemas.microsoft.com/office/drawing/2014/main" id="{A917D2B0-FEFF-146F-38B2-163BC0DEFF7E}"/>
              </a:ext>
            </a:extLst>
          </p:cNvPr>
          <p:cNvSpPr txBox="1"/>
          <p:nvPr/>
        </p:nvSpPr>
        <p:spPr>
          <a:xfrm>
            <a:off x="4734464" y="861288"/>
            <a:ext cx="26535571" cy="4878259"/>
          </a:xfrm>
          <a:prstGeom prst="rect">
            <a:avLst/>
          </a:prstGeom>
        </p:spPr>
        <p:txBody>
          <a:bodyPr wrap="square" lIns="0" tIns="0" rIns="0" bIns="0" rtlCol="0" anchor="t">
            <a:spAutoFit/>
          </a:bodyPr>
          <a:lstStyle/>
          <a:p>
            <a:pPr algn="ctr">
              <a:lnSpc>
                <a:spcPct val="150000"/>
              </a:lnSpc>
            </a:pPr>
            <a:r>
              <a:rPr lang="en-US" sz="13800" u="sng">
                <a:solidFill>
                  <a:srgbClr val="C00000"/>
                </a:solidFill>
                <a:latin typeface="Saira ExtraCondensed Bold"/>
                <a:ea typeface="Saira ExtraCondensed Bold"/>
                <a:cs typeface="Saira ExtraCondensed Bold"/>
                <a:sym typeface="Saira ExtraCondensed Bold"/>
              </a:rPr>
              <a:t>Câu 1</a:t>
            </a:r>
          </a:p>
          <a:p>
            <a:pPr algn="ctr">
              <a:lnSpc>
                <a:spcPct val="150000"/>
              </a:lnSpc>
            </a:pPr>
            <a:r>
              <a:rPr lang="en-US" sz="8000">
                <a:solidFill>
                  <a:srgbClr val="C00000"/>
                </a:solidFill>
                <a:latin typeface="Saira ExtraCondensed Bold"/>
                <a:ea typeface="Saira ExtraCondensed Bold"/>
                <a:cs typeface="Saira ExtraCondensed Bold"/>
                <a:sym typeface="Saira ExtraCondensed Bold"/>
              </a:rPr>
              <a:t>(7 chữ cái)</a:t>
            </a:r>
          </a:p>
        </p:txBody>
      </p:sp>
    </p:spTree>
    <p:extLst>
      <p:ext uri="{BB962C8B-B14F-4D97-AF65-F5344CB8AC3E}">
        <p14:creationId xmlns:p14="http://schemas.microsoft.com/office/powerpoint/2010/main" val="1499592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C1823"/>
        </a:solidFill>
        <a:effectLst/>
      </p:bgPr>
    </p:bg>
    <p:spTree>
      <p:nvGrpSpPr>
        <p:cNvPr id="1" name="">
          <a:extLst>
            <a:ext uri="{FF2B5EF4-FFF2-40B4-BE49-F238E27FC236}">
              <a16:creationId xmlns:a16="http://schemas.microsoft.com/office/drawing/2014/main" id="{E4972374-DE10-1670-77F6-FEC5C78F85F5}"/>
            </a:ext>
          </a:extLst>
        </p:cNvPr>
        <p:cNvGrpSpPr/>
        <p:nvPr/>
      </p:nvGrpSpPr>
      <p:grpSpPr>
        <a:xfrm>
          <a:off x="0" y="0"/>
          <a:ext cx="0" cy="0"/>
          <a:chOff x="0" y="0"/>
          <a:chExt cx="0" cy="0"/>
        </a:xfrm>
      </p:grpSpPr>
      <p:sp>
        <p:nvSpPr>
          <p:cNvPr id="13" name="TextBox 5">
            <a:extLst>
              <a:ext uri="{FF2B5EF4-FFF2-40B4-BE49-F238E27FC236}">
                <a16:creationId xmlns:a16="http://schemas.microsoft.com/office/drawing/2014/main" id="{9A1F275A-5888-5194-E4AF-D5C283A3A6F4}"/>
              </a:ext>
            </a:extLst>
          </p:cNvPr>
          <p:cNvSpPr txBox="1"/>
          <p:nvPr/>
        </p:nvSpPr>
        <p:spPr>
          <a:xfrm>
            <a:off x="1533545" y="1985063"/>
            <a:ext cx="33112576" cy="2754600"/>
          </a:xfrm>
          <a:prstGeom prst="rect">
            <a:avLst/>
          </a:prstGeom>
        </p:spPr>
        <p:txBody>
          <a:bodyPr lIns="0" tIns="0" rIns="0" bIns="0" rtlCol="0" anchor="t">
            <a:spAutoFit/>
          </a:bodyPr>
          <a:lstStyle/>
          <a:p>
            <a:pPr>
              <a:lnSpc>
                <a:spcPts val="22427"/>
              </a:lnSpc>
            </a:pPr>
            <a:r>
              <a:rPr lang="en-US" sz="15600" b="1">
                <a:solidFill>
                  <a:srgbClr val="F5D104"/>
                </a:solidFill>
                <a:latin typeface="Saira ExtraCondensed Bold"/>
                <a:ea typeface="Saira ExtraCondensed Bold"/>
                <a:cs typeface="Saira ExtraCondensed Bold"/>
                <a:sym typeface="Saira ExtraCondensed Bold"/>
              </a:rPr>
              <a:t>I. </a:t>
            </a:r>
            <a:r>
              <a:rPr lang="en-US" sz="15600" b="1">
                <a:solidFill>
                  <a:srgbClr val="F5D104"/>
                </a:solidFill>
                <a:effectLst>
                  <a:outerShdw blurRad="203200" dist="38100" dir="5400000" algn="t" rotWithShape="0">
                    <a:prstClr val="black">
                      <a:alpha val="40000"/>
                    </a:prstClr>
                  </a:outerShdw>
                </a:effectLst>
                <a:latin typeface="Saira ExtraCondensed Bold"/>
                <a:ea typeface="Saira ExtraCondensed Bold"/>
                <a:cs typeface="Saira ExtraCondensed Bold"/>
                <a:sym typeface="Saira ExtraCondensed Bold"/>
              </a:rPr>
              <a:t>ĐỘNG LỰC CỦA CÔNG CUỘC XÂY DỰNG CNXH</a:t>
            </a:r>
          </a:p>
        </p:txBody>
      </p:sp>
      <p:sp>
        <p:nvSpPr>
          <p:cNvPr id="15" name="Freeform 6">
            <a:extLst>
              <a:ext uri="{FF2B5EF4-FFF2-40B4-BE49-F238E27FC236}">
                <a16:creationId xmlns:a16="http://schemas.microsoft.com/office/drawing/2014/main" id="{8F01FEE1-A432-5F92-4A58-F25149A03C47}"/>
              </a:ext>
            </a:extLst>
          </p:cNvPr>
          <p:cNvSpPr/>
          <p:nvPr/>
        </p:nvSpPr>
        <p:spPr>
          <a:xfrm rot="5400000">
            <a:off x="24950126" y="3347877"/>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6">
            <a:extLst>
              <a:ext uri="{FF2B5EF4-FFF2-40B4-BE49-F238E27FC236}">
                <a16:creationId xmlns:a16="http://schemas.microsoft.com/office/drawing/2014/main" id="{46041EBC-E22D-8797-6E50-718099875C24}"/>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7A5A966E-AC43-F5CB-3440-BE1DE5B40993}"/>
              </a:ext>
            </a:extLst>
          </p:cNvPr>
          <p:cNvSpPr/>
          <p:nvPr/>
        </p:nvSpPr>
        <p:spPr>
          <a:xfrm>
            <a:off x="0" y="19227793"/>
            <a:ext cx="5812364" cy="7200000"/>
          </a:xfrm>
          <a:custGeom>
            <a:avLst/>
            <a:gdLst/>
            <a:ahLst/>
            <a:cxnLst/>
            <a:rect l="l" t="t" r="r" b="b"/>
            <a:pathLst>
              <a:path w="5812364" h="7200000">
                <a:moveTo>
                  <a:pt x="0" y="0"/>
                </a:moveTo>
                <a:lnTo>
                  <a:pt x="5812364" y="0"/>
                </a:lnTo>
                <a:lnTo>
                  <a:pt x="5812364" y="7200000"/>
                </a:lnTo>
                <a:lnTo>
                  <a:pt x="0" y="7200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5721850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B35576B4-37A6-D2F6-ACFD-5A88B6C69311}"/>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1D9B04FC-01D0-2944-DCB3-A66447560880}"/>
              </a:ext>
            </a:extLst>
          </p:cNvPr>
          <p:cNvSpPr txBox="1"/>
          <p:nvPr/>
        </p:nvSpPr>
        <p:spPr>
          <a:xfrm>
            <a:off x="3210788" y="6164943"/>
            <a:ext cx="29582922" cy="5396349"/>
          </a:xfrm>
          <a:prstGeom prst="rect">
            <a:avLst/>
          </a:prstGeom>
        </p:spPr>
        <p:txBody>
          <a:bodyPr wrap="square" lIns="0" tIns="0" rIns="0" bIns="0" rtlCol="0" anchor="t">
            <a:spAutoFit/>
          </a:bodyPr>
          <a:lstStyle/>
          <a:p>
            <a:pPr algn="ctr">
              <a:lnSpc>
                <a:spcPts val="22427"/>
              </a:lnSpc>
            </a:pPr>
            <a:r>
              <a:rPr lang="en-US" sz="9600">
                <a:solidFill>
                  <a:srgbClr val="12576A"/>
                </a:solidFill>
                <a:latin typeface="Saira ExtraCondensed Bold"/>
                <a:ea typeface="Saira ExtraCondensed Bold"/>
                <a:cs typeface="Saira ExtraCondensed Bold"/>
                <a:sym typeface="Saira ExtraCondensed Bold"/>
              </a:rPr>
              <a:t>Theo Hồ Chí Minh, những … chính để xây dựng chủ nghĩa xã hội là: Đoàn kết, đồng thuận, lợi ích, công bằng, dân chủ, khoa học kỹ thuật... </a:t>
            </a:r>
          </a:p>
        </p:txBody>
      </p:sp>
      <p:sp>
        <p:nvSpPr>
          <p:cNvPr id="3" name="TextBox 3">
            <a:hlinkClick r:id="rId2" action="ppaction://hlinksldjump"/>
            <a:extLst>
              <a:ext uri="{FF2B5EF4-FFF2-40B4-BE49-F238E27FC236}">
                <a16:creationId xmlns:a16="http://schemas.microsoft.com/office/drawing/2014/main" id="{6A6DC622-1D19-4748-D7F6-43C6580A72BB}"/>
              </a:ext>
            </a:extLst>
          </p:cNvPr>
          <p:cNvSpPr txBox="1"/>
          <p:nvPr/>
        </p:nvSpPr>
        <p:spPr>
          <a:xfrm>
            <a:off x="4734464" y="861288"/>
            <a:ext cx="26535571" cy="4878259"/>
          </a:xfrm>
          <a:prstGeom prst="rect">
            <a:avLst/>
          </a:prstGeom>
        </p:spPr>
        <p:txBody>
          <a:bodyPr wrap="square" lIns="0" tIns="0" rIns="0" bIns="0" rtlCol="0" anchor="t">
            <a:spAutoFit/>
          </a:bodyPr>
          <a:lstStyle/>
          <a:p>
            <a:pPr algn="ctr">
              <a:lnSpc>
                <a:spcPct val="150000"/>
              </a:lnSpc>
            </a:pPr>
            <a:r>
              <a:rPr lang="en-US" sz="13800" u="sng">
                <a:solidFill>
                  <a:srgbClr val="C00000"/>
                </a:solidFill>
                <a:latin typeface="Saira ExtraCondensed Bold"/>
                <a:ea typeface="Saira ExtraCondensed Bold"/>
                <a:cs typeface="Saira ExtraCondensed Bold"/>
                <a:sym typeface="Saira ExtraCondensed Bold"/>
              </a:rPr>
              <a:t>Câu 2</a:t>
            </a:r>
          </a:p>
          <a:p>
            <a:pPr algn="ctr">
              <a:lnSpc>
                <a:spcPct val="150000"/>
              </a:lnSpc>
            </a:pPr>
            <a:r>
              <a:rPr lang="en-US" sz="8000">
                <a:solidFill>
                  <a:srgbClr val="C00000"/>
                </a:solidFill>
                <a:latin typeface="Saira ExtraCondensed Bold"/>
                <a:ea typeface="Saira ExtraCondensed Bold"/>
                <a:cs typeface="Saira ExtraCondensed Bold"/>
                <a:sym typeface="Saira ExtraCondensed Bold"/>
              </a:rPr>
              <a:t>(7 chữ cái)</a:t>
            </a:r>
          </a:p>
        </p:txBody>
      </p:sp>
      <p:sp>
        <p:nvSpPr>
          <p:cNvPr id="4" name="TextBox 3">
            <a:extLst>
              <a:ext uri="{FF2B5EF4-FFF2-40B4-BE49-F238E27FC236}">
                <a16:creationId xmlns:a16="http://schemas.microsoft.com/office/drawing/2014/main" id="{02D30DF1-F3F2-A7B8-96C4-320932DE58B4}"/>
              </a:ext>
            </a:extLst>
          </p:cNvPr>
          <p:cNvSpPr txBox="1"/>
          <p:nvPr/>
        </p:nvSpPr>
        <p:spPr>
          <a:xfrm>
            <a:off x="3210788" y="13521706"/>
            <a:ext cx="29582922" cy="2523768"/>
          </a:xfrm>
          <a:prstGeom prst="rect">
            <a:avLst/>
          </a:prstGeom>
        </p:spPr>
        <p:txBody>
          <a:bodyPr wrap="square" lIns="0" tIns="0" rIns="0" bIns="0" rtlCol="0" anchor="t">
            <a:spAutoFit/>
          </a:bodyPr>
          <a:lstStyle/>
          <a:p>
            <a:pPr algn="ctr">
              <a:lnSpc>
                <a:spcPts val="22427"/>
              </a:lnSpc>
            </a:pPr>
            <a:r>
              <a:rPr lang="en-US" sz="9600">
                <a:solidFill>
                  <a:srgbClr val="12576A"/>
                </a:solidFill>
                <a:latin typeface="Saira ExtraCondensed Bold"/>
                <a:ea typeface="Saira ExtraCondensed Bold"/>
                <a:cs typeface="Saira ExtraCondensed Bold"/>
                <a:sym typeface="Saira ExtraCondensed Bold"/>
              </a:rPr>
              <a:t>Gợi ý: tiêu đề bài thuyết trình </a:t>
            </a:r>
          </a:p>
        </p:txBody>
      </p:sp>
    </p:spTree>
    <p:extLst>
      <p:ext uri="{BB962C8B-B14F-4D97-AF65-F5344CB8AC3E}">
        <p14:creationId xmlns:p14="http://schemas.microsoft.com/office/powerpoint/2010/main" val="2569757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A59A31AD-E486-63C7-1CB1-99C7CB710855}"/>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25A80931-6050-5C6C-48F7-35A94D86DEFC}"/>
              </a:ext>
            </a:extLst>
          </p:cNvPr>
          <p:cNvSpPr txBox="1"/>
          <p:nvPr/>
        </p:nvSpPr>
        <p:spPr>
          <a:xfrm>
            <a:off x="3210788" y="5739547"/>
            <a:ext cx="29582922" cy="11141512"/>
          </a:xfrm>
          <a:prstGeom prst="rect">
            <a:avLst/>
          </a:prstGeom>
        </p:spPr>
        <p:txBody>
          <a:bodyPr wrap="square" lIns="0" tIns="0" rIns="0" bIns="0" rtlCol="0" anchor="t">
            <a:spAutoFit/>
          </a:bodyPr>
          <a:lstStyle/>
          <a:p>
            <a:pPr>
              <a:lnSpc>
                <a:spcPts val="22427"/>
              </a:lnSpc>
            </a:pPr>
            <a:r>
              <a:rPr lang="en-US" sz="9600">
                <a:solidFill>
                  <a:srgbClr val="12576A"/>
                </a:solidFill>
                <a:latin typeface="Saira ExtraCondensed Bold"/>
                <a:ea typeface="Saira ExtraCondensed Bold"/>
                <a:cs typeface="Saira ExtraCondensed Bold"/>
                <a:sym typeface="Saira ExtraCondensed Bold"/>
              </a:rPr>
              <a:t>Theo quan điểm của Đảng của nhà nước:</a:t>
            </a:r>
          </a:p>
          <a:p>
            <a:pPr algn="ctr">
              <a:lnSpc>
                <a:spcPts val="22427"/>
              </a:lnSpc>
            </a:pPr>
            <a:r>
              <a:rPr lang="en-US" sz="9600">
                <a:solidFill>
                  <a:srgbClr val="12576A"/>
                </a:solidFill>
                <a:latin typeface="Saira ExtraCondensed Bold"/>
                <a:ea typeface="Saira ExtraCondensed Bold"/>
                <a:cs typeface="Saira ExtraCondensed Bold"/>
                <a:sym typeface="Saira ExtraCondensed Bold"/>
              </a:rPr>
              <a:t>... là quá trình chuyển đổi căn bản toàn diện </a:t>
            </a:r>
          </a:p>
          <a:p>
            <a:pPr algn="ctr">
              <a:lnSpc>
                <a:spcPts val="22427"/>
              </a:lnSpc>
            </a:pPr>
            <a:r>
              <a:rPr lang="en-US" sz="9600">
                <a:solidFill>
                  <a:srgbClr val="12576A"/>
                </a:solidFill>
                <a:latin typeface="Saira ExtraCondensed Bold"/>
                <a:ea typeface="Saira ExtraCondensed Bold"/>
                <a:cs typeface="Saira ExtraCondensed Bold"/>
                <a:sym typeface="Saira ExtraCondensed Bold"/>
              </a:rPr>
              <a:t>các hoạt động sản xuất kinh doanh, dịch vụ và quản lý kinh tế, xã hội, </a:t>
            </a:r>
          </a:p>
          <a:p>
            <a:pPr algn="ctr">
              <a:lnSpc>
                <a:spcPts val="22427"/>
              </a:lnSpc>
            </a:pPr>
            <a:endParaRPr lang="en-US" sz="9600">
              <a:solidFill>
                <a:srgbClr val="12576A"/>
              </a:solidFill>
              <a:latin typeface="Saira ExtraCondensed Bold"/>
              <a:ea typeface="Saira ExtraCondensed Bold"/>
              <a:cs typeface="Saira ExtraCondensed Bold"/>
              <a:sym typeface="Saira ExtraCondensed Bold"/>
            </a:endParaRPr>
          </a:p>
        </p:txBody>
      </p:sp>
      <p:sp>
        <p:nvSpPr>
          <p:cNvPr id="3" name="TextBox 3">
            <a:hlinkClick r:id="rId2" action="ppaction://hlinksldjump"/>
            <a:extLst>
              <a:ext uri="{FF2B5EF4-FFF2-40B4-BE49-F238E27FC236}">
                <a16:creationId xmlns:a16="http://schemas.microsoft.com/office/drawing/2014/main" id="{F8F3A122-27C9-314B-F655-855FC2B7EF3B}"/>
              </a:ext>
            </a:extLst>
          </p:cNvPr>
          <p:cNvSpPr txBox="1"/>
          <p:nvPr/>
        </p:nvSpPr>
        <p:spPr>
          <a:xfrm>
            <a:off x="4734464" y="861288"/>
            <a:ext cx="26535571" cy="4878259"/>
          </a:xfrm>
          <a:prstGeom prst="rect">
            <a:avLst/>
          </a:prstGeom>
        </p:spPr>
        <p:txBody>
          <a:bodyPr wrap="square" lIns="0" tIns="0" rIns="0" bIns="0" rtlCol="0" anchor="t">
            <a:spAutoFit/>
          </a:bodyPr>
          <a:lstStyle/>
          <a:p>
            <a:pPr algn="ctr">
              <a:lnSpc>
                <a:spcPct val="150000"/>
              </a:lnSpc>
            </a:pPr>
            <a:r>
              <a:rPr lang="en-US" sz="13800" u="sng">
                <a:solidFill>
                  <a:srgbClr val="C00000"/>
                </a:solidFill>
                <a:latin typeface="Saira ExtraCondensed Bold"/>
                <a:ea typeface="Saira ExtraCondensed Bold"/>
                <a:cs typeface="Saira ExtraCondensed Bold"/>
                <a:sym typeface="Saira ExtraCondensed Bold"/>
              </a:rPr>
              <a:t>Câu 3</a:t>
            </a:r>
          </a:p>
          <a:p>
            <a:pPr algn="ctr">
              <a:lnSpc>
                <a:spcPct val="150000"/>
              </a:lnSpc>
            </a:pPr>
            <a:r>
              <a:rPr lang="en-US" sz="8000">
                <a:solidFill>
                  <a:srgbClr val="C00000"/>
                </a:solidFill>
                <a:latin typeface="Saira ExtraCondensed Bold"/>
                <a:ea typeface="Saira ExtraCondensed Bold"/>
                <a:cs typeface="Saira ExtraCondensed Bold"/>
                <a:sym typeface="Saira ExtraCondensed Bold"/>
              </a:rPr>
              <a:t>(10 chữ cái)</a:t>
            </a:r>
          </a:p>
        </p:txBody>
      </p:sp>
    </p:spTree>
    <p:extLst>
      <p:ext uri="{BB962C8B-B14F-4D97-AF65-F5344CB8AC3E}">
        <p14:creationId xmlns:p14="http://schemas.microsoft.com/office/powerpoint/2010/main" val="3249855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39806810-4EE1-BD0C-DF72-1EA3F98FE26C}"/>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A3761434-60A9-B10B-5DBF-E3513FB308BA}"/>
              </a:ext>
            </a:extLst>
          </p:cNvPr>
          <p:cNvSpPr txBox="1"/>
          <p:nvPr/>
        </p:nvSpPr>
        <p:spPr>
          <a:xfrm>
            <a:off x="3210788" y="5739547"/>
            <a:ext cx="29582922" cy="8679299"/>
          </a:xfrm>
          <a:prstGeom prst="rect">
            <a:avLst/>
          </a:prstGeom>
        </p:spPr>
        <p:txBody>
          <a:bodyPr wrap="square" lIns="0" tIns="0" rIns="0" bIns="0" rtlCol="0" anchor="t">
            <a:spAutoFit/>
          </a:bodyPr>
          <a:lstStyle/>
          <a:p>
            <a:pPr>
              <a:lnSpc>
                <a:spcPct val="150000"/>
              </a:lnSpc>
            </a:pPr>
            <a:r>
              <a:rPr lang="en-US" sz="9600" u="sng">
                <a:solidFill>
                  <a:srgbClr val="12576A"/>
                </a:solidFill>
                <a:latin typeface="Saira ExtraCondensed Bold"/>
                <a:ea typeface="Saira ExtraCondensed Bold"/>
                <a:cs typeface="Saira ExtraCondensed Bold"/>
                <a:sym typeface="Saira ExtraCondensed Bold"/>
              </a:rPr>
              <a:t>Từ khóa: </a:t>
            </a:r>
          </a:p>
          <a:p>
            <a:pPr marL="1143000" indent="-1143000">
              <a:lnSpc>
                <a:spcPct val="150000"/>
              </a:lnSpc>
              <a:buFontTx/>
              <a:buChar char="-"/>
            </a:pPr>
            <a:r>
              <a:rPr lang="en-US" sz="9600">
                <a:solidFill>
                  <a:srgbClr val="12576A"/>
                </a:solidFill>
                <a:latin typeface="Saira ExtraCondensed Bold"/>
                <a:ea typeface="Saira ExtraCondensed Bold"/>
                <a:cs typeface="Saira ExtraCondensed Bold"/>
                <a:sym typeface="Saira ExtraCondensed Bold"/>
              </a:rPr>
              <a:t>Đại diện của giai cấp công nhân, nhân dân lao động và của cả dân tộc</a:t>
            </a:r>
          </a:p>
          <a:p>
            <a:pPr marL="1143000" indent="-1143000">
              <a:lnSpc>
                <a:spcPct val="150000"/>
              </a:lnSpc>
              <a:buFontTx/>
              <a:buChar char="-"/>
            </a:pPr>
            <a:r>
              <a:rPr lang="vi-VN" sz="9600">
                <a:solidFill>
                  <a:srgbClr val="12576A"/>
                </a:solidFill>
                <a:latin typeface="Saira ExtraCondensed Bold"/>
                <a:ea typeface="Saira ExtraCondensed Bold"/>
                <a:cs typeface="Saira ExtraCondensed Bold"/>
                <a:sym typeface="Saira ExtraCondensed Bold"/>
              </a:rPr>
              <a:t>Chủ nghĩa Marx-Lenin</a:t>
            </a:r>
            <a:endParaRPr lang="en-US" sz="9600">
              <a:solidFill>
                <a:srgbClr val="12576A"/>
              </a:solidFill>
              <a:latin typeface="Saira ExtraCondensed Bold"/>
              <a:ea typeface="Saira ExtraCondensed Bold"/>
              <a:cs typeface="Saira ExtraCondensed Bold"/>
              <a:sym typeface="Saira ExtraCondensed Bold"/>
            </a:endParaRPr>
          </a:p>
          <a:p>
            <a:pPr marL="1143000" indent="-1143000">
              <a:lnSpc>
                <a:spcPct val="150000"/>
              </a:lnSpc>
              <a:buFontTx/>
              <a:buChar char="-"/>
            </a:pPr>
            <a:r>
              <a:rPr lang="vi-VN" sz="9600">
                <a:solidFill>
                  <a:srgbClr val="12576A"/>
                </a:solidFill>
                <a:latin typeface="Saira ExtraCondensed Bold"/>
                <a:ea typeface="Saira ExtraCondensed Bold"/>
                <a:cs typeface="Saira ExtraCondensed Bold"/>
                <a:sym typeface="Saira ExtraCondensed Bold"/>
              </a:rPr>
              <a:t>Tư tưởng Hồ Chí Minh</a:t>
            </a:r>
            <a:endParaRPr lang="en-US" sz="9600">
              <a:solidFill>
                <a:srgbClr val="12576A"/>
              </a:solidFill>
              <a:latin typeface="Saira ExtraCondensed Bold"/>
              <a:ea typeface="Saira ExtraCondensed Bold"/>
              <a:cs typeface="Saira ExtraCondensed Bold"/>
              <a:sym typeface="Saira ExtraCondensed Bold"/>
            </a:endParaRPr>
          </a:p>
        </p:txBody>
      </p:sp>
      <p:sp>
        <p:nvSpPr>
          <p:cNvPr id="3" name="TextBox 3">
            <a:hlinkClick r:id="rId2" action="ppaction://hlinksldjump"/>
            <a:extLst>
              <a:ext uri="{FF2B5EF4-FFF2-40B4-BE49-F238E27FC236}">
                <a16:creationId xmlns:a16="http://schemas.microsoft.com/office/drawing/2014/main" id="{C44FE7A0-5359-DD1D-2EF8-F7C6B88A7B19}"/>
              </a:ext>
            </a:extLst>
          </p:cNvPr>
          <p:cNvSpPr txBox="1"/>
          <p:nvPr/>
        </p:nvSpPr>
        <p:spPr>
          <a:xfrm>
            <a:off x="4734464" y="861288"/>
            <a:ext cx="26535571" cy="4878259"/>
          </a:xfrm>
          <a:prstGeom prst="rect">
            <a:avLst/>
          </a:prstGeom>
        </p:spPr>
        <p:txBody>
          <a:bodyPr wrap="square" lIns="0" tIns="0" rIns="0" bIns="0" rtlCol="0" anchor="t">
            <a:spAutoFit/>
          </a:bodyPr>
          <a:lstStyle/>
          <a:p>
            <a:pPr algn="ctr">
              <a:lnSpc>
                <a:spcPct val="150000"/>
              </a:lnSpc>
            </a:pPr>
            <a:r>
              <a:rPr lang="en-US" sz="13800" u="sng">
                <a:solidFill>
                  <a:srgbClr val="C00000"/>
                </a:solidFill>
                <a:latin typeface="Saira ExtraCondensed Bold"/>
                <a:ea typeface="Saira ExtraCondensed Bold"/>
                <a:cs typeface="Saira ExtraCondensed Bold"/>
                <a:sym typeface="Saira ExtraCondensed Bold"/>
              </a:rPr>
              <a:t>Câu 4</a:t>
            </a:r>
          </a:p>
          <a:p>
            <a:pPr algn="ctr">
              <a:lnSpc>
                <a:spcPct val="150000"/>
              </a:lnSpc>
            </a:pPr>
            <a:r>
              <a:rPr lang="en-US" sz="8000">
                <a:solidFill>
                  <a:srgbClr val="C00000"/>
                </a:solidFill>
                <a:latin typeface="Saira ExtraCondensed Bold"/>
                <a:ea typeface="Saira ExtraCondensed Bold"/>
                <a:cs typeface="Saira ExtraCondensed Bold"/>
                <a:sym typeface="Saira ExtraCondensed Bold"/>
              </a:rPr>
              <a:t>(4 chữ cái)</a:t>
            </a:r>
          </a:p>
        </p:txBody>
      </p:sp>
      <p:sp>
        <p:nvSpPr>
          <p:cNvPr id="6" name="TextBox 3">
            <a:extLst>
              <a:ext uri="{FF2B5EF4-FFF2-40B4-BE49-F238E27FC236}">
                <a16:creationId xmlns:a16="http://schemas.microsoft.com/office/drawing/2014/main" id="{7EC31DF5-6172-D509-64CB-D139433EC0BA}"/>
              </a:ext>
            </a:extLst>
          </p:cNvPr>
          <p:cNvSpPr txBox="1"/>
          <p:nvPr/>
        </p:nvSpPr>
        <p:spPr>
          <a:xfrm>
            <a:off x="27018100" y="16217222"/>
            <a:ext cx="8986400" cy="1523494"/>
          </a:xfrm>
          <a:prstGeom prst="rect">
            <a:avLst/>
          </a:prstGeom>
        </p:spPr>
        <p:txBody>
          <a:bodyPr wrap="square" lIns="0" tIns="0" rIns="0" bIns="0" rtlCol="0" anchor="t">
            <a:spAutoFit/>
          </a:bodyPr>
          <a:lstStyle/>
          <a:p>
            <a:pPr>
              <a:lnSpc>
                <a:spcPct val="150000"/>
              </a:lnSpc>
            </a:pPr>
            <a:r>
              <a:rPr lang="en-US" sz="7200">
                <a:solidFill>
                  <a:srgbClr val="12576A"/>
                </a:solidFill>
                <a:latin typeface="Saira ExtraCondensed Bold"/>
                <a:ea typeface="Saira ExtraCondensed Bold"/>
                <a:cs typeface="Saira ExtraCondensed Bold"/>
                <a:sym typeface="Saira ExtraCondensed Bold"/>
              </a:rPr>
              <a:t>*</a:t>
            </a:r>
            <a:r>
              <a:rPr lang="pl-PL" sz="7200">
                <a:solidFill>
                  <a:srgbClr val="12576A"/>
                </a:solidFill>
                <a:latin typeface="Saira ExtraCondensed Bold"/>
                <a:ea typeface="Saira ExtraCondensed Bold"/>
                <a:cs typeface="Saira ExtraCondensed Bold"/>
                <a:sym typeface="Saira ExtraCondensed Bold"/>
              </a:rPr>
              <a:t>đã cho ta một mùa xuân</a:t>
            </a:r>
          </a:p>
        </p:txBody>
      </p:sp>
    </p:spTree>
    <p:extLst>
      <p:ext uri="{BB962C8B-B14F-4D97-AF65-F5344CB8AC3E}">
        <p14:creationId xmlns:p14="http://schemas.microsoft.com/office/powerpoint/2010/main" val="3421661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FCCF2BEF-8EC6-DA82-B604-0CF4069CF8F4}"/>
            </a:ext>
          </a:extLst>
        </p:cNvPr>
        <p:cNvGrpSpPr/>
        <p:nvPr/>
      </p:nvGrpSpPr>
      <p:grpSpPr>
        <a:xfrm>
          <a:off x="0" y="0"/>
          <a:ext cx="0" cy="0"/>
          <a:chOff x="0" y="0"/>
          <a:chExt cx="0" cy="0"/>
        </a:xfrm>
      </p:grpSpPr>
      <p:sp>
        <p:nvSpPr>
          <p:cNvPr id="3" name="TextBox 3">
            <a:hlinkClick r:id="rId2" action="ppaction://hlinksldjump"/>
            <a:extLst>
              <a:ext uri="{FF2B5EF4-FFF2-40B4-BE49-F238E27FC236}">
                <a16:creationId xmlns:a16="http://schemas.microsoft.com/office/drawing/2014/main" id="{B2BF7F3E-B407-CA75-1A1F-104614036AA5}"/>
              </a:ext>
            </a:extLst>
          </p:cNvPr>
          <p:cNvSpPr txBox="1"/>
          <p:nvPr/>
        </p:nvSpPr>
        <p:spPr>
          <a:xfrm>
            <a:off x="4734464" y="861288"/>
            <a:ext cx="26535571" cy="4878259"/>
          </a:xfrm>
          <a:prstGeom prst="rect">
            <a:avLst/>
          </a:prstGeom>
        </p:spPr>
        <p:txBody>
          <a:bodyPr wrap="square" lIns="0" tIns="0" rIns="0" bIns="0" rtlCol="0" anchor="t">
            <a:spAutoFit/>
          </a:bodyPr>
          <a:lstStyle/>
          <a:p>
            <a:pPr algn="ctr">
              <a:lnSpc>
                <a:spcPct val="150000"/>
              </a:lnSpc>
            </a:pPr>
            <a:r>
              <a:rPr lang="en-US" sz="13800" u="sng">
                <a:solidFill>
                  <a:srgbClr val="C00000"/>
                </a:solidFill>
                <a:latin typeface="Saira ExtraCondensed Bold"/>
                <a:ea typeface="Saira ExtraCondensed Bold"/>
                <a:cs typeface="Saira ExtraCondensed Bold"/>
                <a:sym typeface="Saira ExtraCondensed Bold"/>
              </a:rPr>
              <a:t>Câu 5</a:t>
            </a:r>
          </a:p>
          <a:p>
            <a:pPr algn="ctr">
              <a:lnSpc>
                <a:spcPct val="150000"/>
              </a:lnSpc>
            </a:pPr>
            <a:r>
              <a:rPr lang="en-US" sz="8000">
                <a:solidFill>
                  <a:srgbClr val="C00000"/>
                </a:solidFill>
                <a:latin typeface="Saira ExtraCondensed Bold"/>
                <a:ea typeface="Saira ExtraCondensed Bold"/>
                <a:cs typeface="Saira ExtraCondensed Bold"/>
                <a:sym typeface="Saira ExtraCondensed Bold"/>
              </a:rPr>
              <a:t>(6 chữ cái)</a:t>
            </a:r>
          </a:p>
        </p:txBody>
      </p:sp>
      <p:sp>
        <p:nvSpPr>
          <p:cNvPr id="7" name="TextBox 3">
            <a:extLst>
              <a:ext uri="{FF2B5EF4-FFF2-40B4-BE49-F238E27FC236}">
                <a16:creationId xmlns:a16="http://schemas.microsoft.com/office/drawing/2014/main" id="{73E48F3C-1962-8C8D-87E6-7D3ADBBBDD8C}"/>
              </a:ext>
            </a:extLst>
          </p:cNvPr>
          <p:cNvSpPr txBox="1"/>
          <p:nvPr/>
        </p:nvSpPr>
        <p:spPr>
          <a:xfrm>
            <a:off x="3210788" y="5791977"/>
            <a:ext cx="29582922" cy="2031325"/>
          </a:xfrm>
          <a:prstGeom prst="rect">
            <a:avLst/>
          </a:prstGeom>
        </p:spPr>
        <p:txBody>
          <a:bodyPr wrap="square" lIns="0" tIns="0" rIns="0" bIns="0" rtlCol="0" anchor="t">
            <a:spAutoFit/>
          </a:bodyPr>
          <a:lstStyle/>
          <a:p>
            <a:pPr>
              <a:lnSpc>
                <a:spcPct val="150000"/>
              </a:lnSpc>
            </a:pPr>
            <a:r>
              <a:rPr lang="en-US" sz="9600" u="sng">
                <a:solidFill>
                  <a:srgbClr val="12576A"/>
                </a:solidFill>
                <a:latin typeface="Saira ExtraCondensed Bold"/>
                <a:ea typeface="Saira ExtraCondensed Bold"/>
                <a:cs typeface="Saira ExtraCondensed Bold"/>
                <a:sym typeface="Saira ExtraCondensed Bold"/>
              </a:rPr>
              <a:t>Thử thách trí nhớ</a:t>
            </a:r>
            <a:endParaRPr lang="en-US" sz="9600">
              <a:solidFill>
                <a:srgbClr val="12576A"/>
              </a:solidFill>
              <a:latin typeface="Saira ExtraCondensed Bold"/>
              <a:ea typeface="Saira ExtraCondensed Bold"/>
              <a:cs typeface="Saira ExtraCondensed Bold"/>
              <a:sym typeface="Saira ExtraCondensed Bold"/>
            </a:endParaRPr>
          </a:p>
        </p:txBody>
      </p:sp>
      <p:pic>
        <p:nvPicPr>
          <p:cNvPr id="9" name="Picture 8">
            <a:extLst>
              <a:ext uri="{FF2B5EF4-FFF2-40B4-BE49-F238E27FC236}">
                <a16:creationId xmlns:a16="http://schemas.microsoft.com/office/drawing/2014/main" id="{18CE6AFE-C790-690C-6669-4411FCB606DC}"/>
              </a:ext>
            </a:extLst>
          </p:cNvPr>
          <p:cNvPicPr>
            <a:picLocks noChangeAspect="1"/>
          </p:cNvPicPr>
          <p:nvPr/>
        </p:nvPicPr>
        <p:blipFill>
          <a:blip r:embed="rId3"/>
          <a:stretch>
            <a:fillRect/>
          </a:stretch>
        </p:blipFill>
        <p:spPr>
          <a:xfrm>
            <a:off x="6451867" y="8476317"/>
            <a:ext cx="23100764" cy="8494654"/>
          </a:xfrm>
          <a:custGeom>
            <a:avLst/>
            <a:gdLst>
              <a:gd name="connsiteX0" fmla="*/ 0 w 23100764"/>
              <a:gd name="connsiteY0" fmla="*/ 0 h 8494654"/>
              <a:gd name="connsiteX1" fmla="*/ 130312 w 23100764"/>
              <a:gd name="connsiteY1" fmla="*/ 0 h 8494654"/>
              <a:gd name="connsiteX2" fmla="*/ 722639 w 23100764"/>
              <a:gd name="connsiteY2" fmla="*/ 0 h 8494654"/>
              <a:gd name="connsiteX3" fmla="*/ 1545974 w 23100764"/>
              <a:gd name="connsiteY3" fmla="*/ 0 h 8494654"/>
              <a:gd name="connsiteX4" fmla="*/ 1676286 w 23100764"/>
              <a:gd name="connsiteY4" fmla="*/ 0 h 8494654"/>
              <a:gd name="connsiteX5" fmla="*/ 2268613 w 23100764"/>
              <a:gd name="connsiteY5" fmla="*/ 0 h 8494654"/>
              <a:gd name="connsiteX6" fmla="*/ 2398925 w 23100764"/>
              <a:gd name="connsiteY6" fmla="*/ 0 h 8494654"/>
              <a:gd name="connsiteX7" fmla="*/ 3222260 w 23100764"/>
              <a:gd name="connsiteY7" fmla="*/ 0 h 8494654"/>
              <a:gd name="connsiteX8" fmla="*/ 3583580 w 23100764"/>
              <a:gd name="connsiteY8" fmla="*/ 0 h 8494654"/>
              <a:gd name="connsiteX9" fmla="*/ 3482884 w 23100764"/>
              <a:gd name="connsiteY9" fmla="*/ 0 h 8494654"/>
              <a:gd name="connsiteX10" fmla="*/ 4075212 w 23100764"/>
              <a:gd name="connsiteY10" fmla="*/ 0 h 8494654"/>
              <a:gd name="connsiteX11" fmla="*/ 5129554 w 23100764"/>
              <a:gd name="connsiteY11" fmla="*/ 0 h 8494654"/>
              <a:gd name="connsiteX12" fmla="*/ 5259866 w 23100764"/>
              <a:gd name="connsiteY12" fmla="*/ 0 h 8494654"/>
              <a:gd name="connsiteX13" fmla="*/ 5852194 w 23100764"/>
              <a:gd name="connsiteY13" fmla="*/ 0 h 8494654"/>
              <a:gd name="connsiteX14" fmla="*/ 6906536 w 23100764"/>
              <a:gd name="connsiteY14" fmla="*/ 0 h 8494654"/>
              <a:gd name="connsiteX15" fmla="*/ 7960879 w 23100764"/>
              <a:gd name="connsiteY15" fmla="*/ 0 h 8494654"/>
              <a:gd name="connsiteX16" fmla="*/ 8322198 w 23100764"/>
              <a:gd name="connsiteY16" fmla="*/ 0 h 8494654"/>
              <a:gd name="connsiteX17" fmla="*/ 8221503 w 23100764"/>
              <a:gd name="connsiteY17" fmla="*/ 0 h 8494654"/>
              <a:gd name="connsiteX18" fmla="*/ 8120807 w 23100764"/>
              <a:gd name="connsiteY18" fmla="*/ 0 h 8494654"/>
              <a:gd name="connsiteX19" fmla="*/ 8251119 w 23100764"/>
              <a:gd name="connsiteY19" fmla="*/ 0 h 8494654"/>
              <a:gd name="connsiteX20" fmla="*/ 8612439 w 23100764"/>
              <a:gd name="connsiteY20" fmla="*/ 0 h 8494654"/>
              <a:gd name="connsiteX21" fmla="*/ 8742751 w 23100764"/>
              <a:gd name="connsiteY21" fmla="*/ 0 h 8494654"/>
              <a:gd name="connsiteX22" fmla="*/ 8873063 w 23100764"/>
              <a:gd name="connsiteY22" fmla="*/ 0 h 8494654"/>
              <a:gd name="connsiteX23" fmla="*/ 9465390 w 23100764"/>
              <a:gd name="connsiteY23" fmla="*/ 0 h 8494654"/>
              <a:gd name="connsiteX24" fmla="*/ 10288725 w 23100764"/>
              <a:gd name="connsiteY24" fmla="*/ 0 h 8494654"/>
              <a:gd name="connsiteX25" fmla="*/ 10650045 w 23100764"/>
              <a:gd name="connsiteY25" fmla="*/ 0 h 8494654"/>
              <a:gd name="connsiteX26" fmla="*/ 11242372 w 23100764"/>
              <a:gd name="connsiteY26" fmla="*/ 0 h 8494654"/>
              <a:gd name="connsiteX27" fmla="*/ 11372684 w 23100764"/>
              <a:gd name="connsiteY27" fmla="*/ 0 h 8494654"/>
              <a:gd name="connsiteX28" fmla="*/ 12427026 w 23100764"/>
              <a:gd name="connsiteY28" fmla="*/ 0 h 8494654"/>
              <a:gd name="connsiteX29" fmla="*/ 12788346 w 23100764"/>
              <a:gd name="connsiteY29" fmla="*/ 0 h 8494654"/>
              <a:gd name="connsiteX30" fmla="*/ 13842689 w 23100764"/>
              <a:gd name="connsiteY30" fmla="*/ 0 h 8494654"/>
              <a:gd name="connsiteX31" fmla="*/ 14435016 w 23100764"/>
              <a:gd name="connsiteY31" fmla="*/ 0 h 8494654"/>
              <a:gd name="connsiteX32" fmla="*/ 15489358 w 23100764"/>
              <a:gd name="connsiteY32" fmla="*/ 0 h 8494654"/>
              <a:gd name="connsiteX33" fmla="*/ 16312693 w 23100764"/>
              <a:gd name="connsiteY33" fmla="*/ 0 h 8494654"/>
              <a:gd name="connsiteX34" fmla="*/ 17367036 w 23100764"/>
              <a:gd name="connsiteY34" fmla="*/ 0 h 8494654"/>
              <a:gd name="connsiteX35" fmla="*/ 18190371 w 23100764"/>
              <a:gd name="connsiteY35" fmla="*/ 0 h 8494654"/>
              <a:gd name="connsiteX36" fmla="*/ 18551690 w 23100764"/>
              <a:gd name="connsiteY36" fmla="*/ 0 h 8494654"/>
              <a:gd name="connsiteX37" fmla="*/ 19606033 w 23100764"/>
              <a:gd name="connsiteY37" fmla="*/ 0 h 8494654"/>
              <a:gd name="connsiteX38" fmla="*/ 20198360 w 23100764"/>
              <a:gd name="connsiteY38" fmla="*/ 0 h 8494654"/>
              <a:gd name="connsiteX39" fmla="*/ 20097665 w 23100764"/>
              <a:gd name="connsiteY39" fmla="*/ 0 h 8494654"/>
              <a:gd name="connsiteX40" fmla="*/ 19996969 w 23100764"/>
              <a:gd name="connsiteY40" fmla="*/ 0 h 8494654"/>
              <a:gd name="connsiteX41" fmla="*/ 20358289 w 23100764"/>
              <a:gd name="connsiteY41" fmla="*/ 0 h 8494654"/>
              <a:gd name="connsiteX42" fmla="*/ 20488601 w 23100764"/>
              <a:gd name="connsiteY42" fmla="*/ 0 h 8494654"/>
              <a:gd name="connsiteX43" fmla="*/ 20618913 w 23100764"/>
              <a:gd name="connsiteY43" fmla="*/ 0 h 8494654"/>
              <a:gd name="connsiteX44" fmla="*/ 21442248 w 23100764"/>
              <a:gd name="connsiteY44" fmla="*/ 0 h 8494654"/>
              <a:gd name="connsiteX45" fmla="*/ 22265583 w 23100764"/>
              <a:gd name="connsiteY45" fmla="*/ 0 h 8494654"/>
              <a:gd name="connsiteX46" fmla="*/ 23100764 w 23100764"/>
              <a:gd name="connsiteY46" fmla="*/ 0 h 8494654"/>
              <a:gd name="connsiteX47" fmla="*/ 23100764 w 23100764"/>
              <a:gd name="connsiteY47" fmla="*/ 481364 h 8494654"/>
              <a:gd name="connsiteX48" fmla="*/ 23100764 w 23100764"/>
              <a:gd name="connsiteY48" fmla="*/ 1217567 h 8494654"/>
              <a:gd name="connsiteX49" fmla="*/ 23100764 w 23100764"/>
              <a:gd name="connsiteY49" fmla="*/ 1868824 h 8494654"/>
              <a:gd name="connsiteX50" fmla="*/ 23100764 w 23100764"/>
              <a:gd name="connsiteY50" fmla="*/ 2350188 h 8494654"/>
              <a:gd name="connsiteX51" fmla="*/ 23100764 w 23100764"/>
              <a:gd name="connsiteY51" fmla="*/ 3001444 h 8494654"/>
              <a:gd name="connsiteX52" fmla="*/ 23100764 w 23100764"/>
              <a:gd name="connsiteY52" fmla="*/ 3482808 h 8494654"/>
              <a:gd name="connsiteX53" fmla="*/ 23100764 w 23100764"/>
              <a:gd name="connsiteY53" fmla="*/ 3794279 h 8494654"/>
              <a:gd name="connsiteX54" fmla="*/ 23100764 w 23100764"/>
              <a:gd name="connsiteY54" fmla="*/ 4360589 h 8494654"/>
              <a:gd name="connsiteX55" fmla="*/ 23100764 w 23100764"/>
              <a:gd name="connsiteY55" fmla="*/ 5096792 h 8494654"/>
              <a:gd name="connsiteX56" fmla="*/ 23100764 w 23100764"/>
              <a:gd name="connsiteY56" fmla="*/ 5748049 h 8494654"/>
              <a:gd name="connsiteX57" fmla="*/ 23100764 w 23100764"/>
              <a:gd name="connsiteY57" fmla="*/ 6229413 h 8494654"/>
              <a:gd name="connsiteX58" fmla="*/ 23100764 w 23100764"/>
              <a:gd name="connsiteY58" fmla="*/ 6965616 h 8494654"/>
              <a:gd name="connsiteX59" fmla="*/ 23100764 w 23100764"/>
              <a:gd name="connsiteY59" fmla="*/ 7616873 h 8494654"/>
              <a:gd name="connsiteX60" fmla="*/ 23100764 w 23100764"/>
              <a:gd name="connsiteY60" fmla="*/ 8013290 h 8494654"/>
              <a:gd name="connsiteX61" fmla="*/ 23100764 w 23100764"/>
              <a:gd name="connsiteY61" fmla="*/ 8494654 h 8494654"/>
              <a:gd name="connsiteX62" fmla="*/ 22508437 w 23100764"/>
              <a:gd name="connsiteY62" fmla="*/ 8494654 h 8494654"/>
              <a:gd name="connsiteX63" fmla="*/ 21454094 w 23100764"/>
              <a:gd name="connsiteY63" fmla="*/ 8494654 h 8494654"/>
              <a:gd name="connsiteX64" fmla="*/ 21554790 w 23100764"/>
              <a:gd name="connsiteY64" fmla="*/ 8494654 h 8494654"/>
              <a:gd name="connsiteX65" fmla="*/ 20500447 w 23100764"/>
              <a:gd name="connsiteY65" fmla="*/ 8494654 h 8494654"/>
              <a:gd name="connsiteX66" fmla="*/ 19677112 w 23100764"/>
              <a:gd name="connsiteY66" fmla="*/ 8494654 h 8494654"/>
              <a:gd name="connsiteX67" fmla="*/ 19777808 w 23100764"/>
              <a:gd name="connsiteY67" fmla="*/ 8494654 h 8494654"/>
              <a:gd name="connsiteX68" fmla="*/ 19647496 w 23100764"/>
              <a:gd name="connsiteY68" fmla="*/ 8494654 h 8494654"/>
              <a:gd name="connsiteX69" fmla="*/ 19055169 w 23100764"/>
              <a:gd name="connsiteY69" fmla="*/ 8494654 h 8494654"/>
              <a:gd name="connsiteX70" fmla="*/ 18924857 w 23100764"/>
              <a:gd name="connsiteY70" fmla="*/ 8494654 h 8494654"/>
              <a:gd name="connsiteX71" fmla="*/ 18794545 w 23100764"/>
              <a:gd name="connsiteY71" fmla="*/ 8494654 h 8494654"/>
              <a:gd name="connsiteX72" fmla="*/ 18202217 w 23100764"/>
              <a:gd name="connsiteY72" fmla="*/ 8494654 h 8494654"/>
              <a:gd name="connsiteX73" fmla="*/ 18302913 w 23100764"/>
              <a:gd name="connsiteY73" fmla="*/ 8494654 h 8494654"/>
              <a:gd name="connsiteX74" fmla="*/ 17248570 w 23100764"/>
              <a:gd name="connsiteY74" fmla="*/ 8494654 h 8494654"/>
              <a:gd name="connsiteX75" fmla="*/ 16194228 w 23100764"/>
              <a:gd name="connsiteY75" fmla="*/ 8494654 h 8494654"/>
              <a:gd name="connsiteX76" fmla="*/ 16063916 w 23100764"/>
              <a:gd name="connsiteY76" fmla="*/ 8494654 h 8494654"/>
              <a:gd name="connsiteX77" fmla="*/ 16164612 w 23100764"/>
              <a:gd name="connsiteY77" fmla="*/ 8494654 h 8494654"/>
              <a:gd name="connsiteX78" fmla="*/ 16265307 w 23100764"/>
              <a:gd name="connsiteY78" fmla="*/ 8494654 h 8494654"/>
              <a:gd name="connsiteX79" fmla="*/ 16134995 w 23100764"/>
              <a:gd name="connsiteY79" fmla="*/ 8494654 h 8494654"/>
              <a:gd name="connsiteX80" fmla="*/ 15311660 w 23100764"/>
              <a:gd name="connsiteY80" fmla="*/ 8494654 h 8494654"/>
              <a:gd name="connsiteX81" fmla="*/ 14719333 w 23100764"/>
              <a:gd name="connsiteY81" fmla="*/ 8494654 h 8494654"/>
              <a:gd name="connsiteX82" fmla="*/ 13895998 w 23100764"/>
              <a:gd name="connsiteY82" fmla="*/ 8494654 h 8494654"/>
              <a:gd name="connsiteX83" fmla="*/ 12841655 w 23100764"/>
              <a:gd name="connsiteY83" fmla="*/ 8494654 h 8494654"/>
              <a:gd name="connsiteX84" fmla="*/ 12249328 w 23100764"/>
              <a:gd name="connsiteY84" fmla="*/ 8494654 h 8494654"/>
              <a:gd name="connsiteX85" fmla="*/ 11657001 w 23100764"/>
              <a:gd name="connsiteY85" fmla="*/ 8494654 h 8494654"/>
              <a:gd name="connsiteX86" fmla="*/ 10833666 w 23100764"/>
              <a:gd name="connsiteY86" fmla="*/ 8494654 h 8494654"/>
              <a:gd name="connsiteX87" fmla="*/ 10010331 w 23100764"/>
              <a:gd name="connsiteY87" fmla="*/ 8494654 h 8494654"/>
              <a:gd name="connsiteX88" fmla="*/ 9418004 w 23100764"/>
              <a:gd name="connsiteY88" fmla="*/ 8494654 h 8494654"/>
              <a:gd name="connsiteX89" fmla="*/ 8363661 w 23100764"/>
              <a:gd name="connsiteY89" fmla="*/ 8494654 h 8494654"/>
              <a:gd name="connsiteX90" fmla="*/ 8464357 w 23100764"/>
              <a:gd name="connsiteY90" fmla="*/ 8494654 h 8494654"/>
              <a:gd name="connsiteX91" fmla="*/ 8565052 w 23100764"/>
              <a:gd name="connsiteY91" fmla="*/ 8494654 h 8494654"/>
              <a:gd name="connsiteX92" fmla="*/ 8665748 w 23100764"/>
              <a:gd name="connsiteY92" fmla="*/ 8494654 h 8494654"/>
              <a:gd name="connsiteX93" fmla="*/ 8535436 w 23100764"/>
              <a:gd name="connsiteY93" fmla="*/ 8494654 h 8494654"/>
              <a:gd name="connsiteX94" fmla="*/ 8174116 w 23100764"/>
              <a:gd name="connsiteY94" fmla="*/ 8494654 h 8494654"/>
              <a:gd name="connsiteX95" fmla="*/ 7581789 w 23100764"/>
              <a:gd name="connsiteY95" fmla="*/ 8494654 h 8494654"/>
              <a:gd name="connsiteX96" fmla="*/ 7220470 w 23100764"/>
              <a:gd name="connsiteY96" fmla="*/ 8494654 h 8494654"/>
              <a:gd name="connsiteX97" fmla="*/ 7321165 w 23100764"/>
              <a:gd name="connsiteY97" fmla="*/ 8494654 h 8494654"/>
              <a:gd name="connsiteX98" fmla="*/ 6266823 w 23100764"/>
              <a:gd name="connsiteY98" fmla="*/ 8494654 h 8494654"/>
              <a:gd name="connsiteX99" fmla="*/ 6367518 w 23100764"/>
              <a:gd name="connsiteY99" fmla="*/ 8494654 h 8494654"/>
              <a:gd name="connsiteX100" fmla="*/ 5544183 w 23100764"/>
              <a:gd name="connsiteY100" fmla="*/ 8494654 h 8494654"/>
              <a:gd name="connsiteX101" fmla="*/ 5182864 w 23100764"/>
              <a:gd name="connsiteY101" fmla="*/ 8494654 h 8494654"/>
              <a:gd name="connsiteX102" fmla="*/ 4128521 w 23100764"/>
              <a:gd name="connsiteY102" fmla="*/ 8494654 h 8494654"/>
              <a:gd name="connsiteX103" fmla="*/ 3305186 w 23100764"/>
              <a:gd name="connsiteY103" fmla="*/ 8494654 h 8494654"/>
              <a:gd name="connsiteX104" fmla="*/ 3174874 w 23100764"/>
              <a:gd name="connsiteY104" fmla="*/ 8494654 h 8494654"/>
              <a:gd name="connsiteX105" fmla="*/ 2351539 w 23100764"/>
              <a:gd name="connsiteY105" fmla="*/ 8494654 h 8494654"/>
              <a:gd name="connsiteX106" fmla="*/ 2452235 w 23100764"/>
              <a:gd name="connsiteY106" fmla="*/ 8494654 h 8494654"/>
              <a:gd name="connsiteX107" fmla="*/ 1397892 w 23100764"/>
              <a:gd name="connsiteY107" fmla="*/ 8494654 h 8494654"/>
              <a:gd name="connsiteX108" fmla="*/ 1267580 w 23100764"/>
              <a:gd name="connsiteY108" fmla="*/ 8494654 h 8494654"/>
              <a:gd name="connsiteX109" fmla="*/ 0 w 23100764"/>
              <a:gd name="connsiteY109" fmla="*/ 8494654 h 8494654"/>
              <a:gd name="connsiteX110" fmla="*/ 0 w 23100764"/>
              <a:gd name="connsiteY110" fmla="*/ 7843397 h 8494654"/>
              <a:gd name="connsiteX111" fmla="*/ 0 w 23100764"/>
              <a:gd name="connsiteY111" fmla="*/ 7446980 h 8494654"/>
              <a:gd name="connsiteX112" fmla="*/ 0 w 23100764"/>
              <a:gd name="connsiteY112" fmla="*/ 7050563 h 8494654"/>
              <a:gd name="connsiteX113" fmla="*/ 0 w 23100764"/>
              <a:gd name="connsiteY113" fmla="*/ 6654146 h 8494654"/>
              <a:gd name="connsiteX114" fmla="*/ 0 w 23100764"/>
              <a:gd name="connsiteY114" fmla="*/ 6342675 h 8494654"/>
              <a:gd name="connsiteX115" fmla="*/ 0 w 23100764"/>
              <a:gd name="connsiteY115" fmla="*/ 6031204 h 8494654"/>
              <a:gd name="connsiteX116" fmla="*/ 0 w 23100764"/>
              <a:gd name="connsiteY116" fmla="*/ 5549841 h 8494654"/>
              <a:gd name="connsiteX117" fmla="*/ 0 w 23100764"/>
              <a:gd name="connsiteY117" fmla="*/ 4898584 h 8494654"/>
              <a:gd name="connsiteX118" fmla="*/ 0 w 23100764"/>
              <a:gd name="connsiteY118" fmla="*/ 4332274 h 8494654"/>
              <a:gd name="connsiteX119" fmla="*/ 0 w 23100764"/>
              <a:gd name="connsiteY119" fmla="*/ 3850910 h 8494654"/>
              <a:gd name="connsiteX120" fmla="*/ 0 w 23100764"/>
              <a:gd name="connsiteY120" fmla="*/ 3199653 h 8494654"/>
              <a:gd name="connsiteX121" fmla="*/ 0 w 23100764"/>
              <a:gd name="connsiteY121" fmla="*/ 2803236 h 8494654"/>
              <a:gd name="connsiteX122" fmla="*/ 0 w 23100764"/>
              <a:gd name="connsiteY122" fmla="*/ 2236926 h 8494654"/>
              <a:gd name="connsiteX123" fmla="*/ 0 w 23100764"/>
              <a:gd name="connsiteY123" fmla="*/ 1670615 h 8494654"/>
              <a:gd name="connsiteX124" fmla="*/ 0 w 23100764"/>
              <a:gd name="connsiteY124" fmla="*/ 1019358 h 8494654"/>
              <a:gd name="connsiteX125" fmla="*/ 0 w 23100764"/>
              <a:gd name="connsiteY125" fmla="*/ 707888 h 8494654"/>
              <a:gd name="connsiteX126" fmla="*/ 0 w 23100764"/>
              <a:gd name="connsiteY126" fmla="*/ 0 h 84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100764" h="8494654" fill="none" extrusionOk="0">
                <a:moveTo>
                  <a:pt x="0" y="0"/>
                </a:moveTo>
                <a:cubicBezTo>
                  <a:pt x="27087" y="-6709"/>
                  <a:pt x="84250" y="7983"/>
                  <a:pt x="130312" y="0"/>
                </a:cubicBezTo>
                <a:cubicBezTo>
                  <a:pt x="176374" y="-7983"/>
                  <a:pt x="479907" y="15976"/>
                  <a:pt x="722639" y="0"/>
                </a:cubicBezTo>
                <a:cubicBezTo>
                  <a:pt x="965371" y="-15976"/>
                  <a:pt x="1143344" y="41129"/>
                  <a:pt x="1545974" y="0"/>
                </a:cubicBezTo>
                <a:cubicBezTo>
                  <a:pt x="1948605" y="-41129"/>
                  <a:pt x="1636727" y="6708"/>
                  <a:pt x="1676286" y="0"/>
                </a:cubicBezTo>
                <a:cubicBezTo>
                  <a:pt x="1715845" y="-6708"/>
                  <a:pt x="2022810" y="28345"/>
                  <a:pt x="2268613" y="0"/>
                </a:cubicBezTo>
                <a:cubicBezTo>
                  <a:pt x="2514416" y="-28345"/>
                  <a:pt x="2361213" y="14271"/>
                  <a:pt x="2398925" y="0"/>
                </a:cubicBezTo>
                <a:cubicBezTo>
                  <a:pt x="2436637" y="-14271"/>
                  <a:pt x="2851730" y="43606"/>
                  <a:pt x="3222260" y="0"/>
                </a:cubicBezTo>
                <a:cubicBezTo>
                  <a:pt x="3592791" y="-43606"/>
                  <a:pt x="3465546" y="40911"/>
                  <a:pt x="3583580" y="0"/>
                </a:cubicBezTo>
                <a:cubicBezTo>
                  <a:pt x="3465546" y="40911"/>
                  <a:pt x="3510587" y="-3202"/>
                  <a:pt x="3482884" y="0"/>
                </a:cubicBezTo>
                <a:cubicBezTo>
                  <a:pt x="3510587" y="-3202"/>
                  <a:pt x="3932116" y="48340"/>
                  <a:pt x="4075212" y="0"/>
                </a:cubicBezTo>
                <a:cubicBezTo>
                  <a:pt x="4218308" y="-48340"/>
                  <a:pt x="4898681" y="77092"/>
                  <a:pt x="5129554" y="0"/>
                </a:cubicBezTo>
                <a:cubicBezTo>
                  <a:pt x="5360427" y="-77092"/>
                  <a:pt x="5213070" y="10893"/>
                  <a:pt x="5259866" y="0"/>
                </a:cubicBezTo>
                <a:cubicBezTo>
                  <a:pt x="5306662" y="-10893"/>
                  <a:pt x="5705276" y="22335"/>
                  <a:pt x="5852194" y="0"/>
                </a:cubicBezTo>
                <a:cubicBezTo>
                  <a:pt x="5999112" y="-22335"/>
                  <a:pt x="6438694" y="104038"/>
                  <a:pt x="6906536" y="0"/>
                </a:cubicBezTo>
                <a:cubicBezTo>
                  <a:pt x="7374378" y="-104038"/>
                  <a:pt x="7685205" y="84998"/>
                  <a:pt x="7960879" y="0"/>
                </a:cubicBezTo>
                <a:cubicBezTo>
                  <a:pt x="8236553" y="-84998"/>
                  <a:pt x="8152777" y="31254"/>
                  <a:pt x="8322198" y="0"/>
                </a:cubicBezTo>
                <a:cubicBezTo>
                  <a:pt x="8152777" y="31254"/>
                  <a:pt x="8271759" y="-4172"/>
                  <a:pt x="8221503" y="0"/>
                </a:cubicBezTo>
                <a:cubicBezTo>
                  <a:pt x="8171248" y="4172"/>
                  <a:pt x="8145209" y="-12036"/>
                  <a:pt x="8120807" y="0"/>
                </a:cubicBezTo>
                <a:cubicBezTo>
                  <a:pt x="8145209" y="-12036"/>
                  <a:pt x="8197761" y="4508"/>
                  <a:pt x="8251119" y="0"/>
                </a:cubicBezTo>
                <a:cubicBezTo>
                  <a:pt x="8304477" y="-4508"/>
                  <a:pt x="8451686" y="20175"/>
                  <a:pt x="8612439" y="0"/>
                </a:cubicBezTo>
                <a:cubicBezTo>
                  <a:pt x="8773192" y="-20175"/>
                  <a:pt x="8707531" y="7932"/>
                  <a:pt x="8742751" y="0"/>
                </a:cubicBezTo>
                <a:cubicBezTo>
                  <a:pt x="8777971" y="-7932"/>
                  <a:pt x="8821678" y="3021"/>
                  <a:pt x="8873063" y="0"/>
                </a:cubicBezTo>
                <a:cubicBezTo>
                  <a:pt x="8924448" y="-3021"/>
                  <a:pt x="9289101" y="49831"/>
                  <a:pt x="9465390" y="0"/>
                </a:cubicBezTo>
                <a:cubicBezTo>
                  <a:pt x="9641679" y="-49831"/>
                  <a:pt x="10123336" y="8973"/>
                  <a:pt x="10288725" y="0"/>
                </a:cubicBezTo>
                <a:cubicBezTo>
                  <a:pt x="10454115" y="-8973"/>
                  <a:pt x="10479942" y="21166"/>
                  <a:pt x="10650045" y="0"/>
                </a:cubicBezTo>
                <a:cubicBezTo>
                  <a:pt x="10820148" y="-21166"/>
                  <a:pt x="11016528" y="15209"/>
                  <a:pt x="11242372" y="0"/>
                </a:cubicBezTo>
                <a:cubicBezTo>
                  <a:pt x="11468216" y="-15209"/>
                  <a:pt x="11323190" y="5825"/>
                  <a:pt x="11372684" y="0"/>
                </a:cubicBezTo>
                <a:cubicBezTo>
                  <a:pt x="11422178" y="-5825"/>
                  <a:pt x="12161528" y="54262"/>
                  <a:pt x="12427026" y="0"/>
                </a:cubicBezTo>
                <a:cubicBezTo>
                  <a:pt x="12692524" y="-54262"/>
                  <a:pt x="12651046" y="19098"/>
                  <a:pt x="12788346" y="0"/>
                </a:cubicBezTo>
                <a:cubicBezTo>
                  <a:pt x="12925646" y="-19098"/>
                  <a:pt x="13614357" y="25802"/>
                  <a:pt x="13842689" y="0"/>
                </a:cubicBezTo>
                <a:cubicBezTo>
                  <a:pt x="14071021" y="-25802"/>
                  <a:pt x="14227497" y="20789"/>
                  <a:pt x="14435016" y="0"/>
                </a:cubicBezTo>
                <a:cubicBezTo>
                  <a:pt x="14642535" y="-20789"/>
                  <a:pt x="15129892" y="48134"/>
                  <a:pt x="15489358" y="0"/>
                </a:cubicBezTo>
                <a:cubicBezTo>
                  <a:pt x="15848824" y="-48134"/>
                  <a:pt x="16028665" y="64374"/>
                  <a:pt x="16312693" y="0"/>
                </a:cubicBezTo>
                <a:cubicBezTo>
                  <a:pt x="16596722" y="-64374"/>
                  <a:pt x="17035070" y="11757"/>
                  <a:pt x="17367036" y="0"/>
                </a:cubicBezTo>
                <a:cubicBezTo>
                  <a:pt x="17699002" y="-11757"/>
                  <a:pt x="17941903" y="23271"/>
                  <a:pt x="18190371" y="0"/>
                </a:cubicBezTo>
                <a:cubicBezTo>
                  <a:pt x="18438840" y="-23271"/>
                  <a:pt x="18387021" y="27988"/>
                  <a:pt x="18551690" y="0"/>
                </a:cubicBezTo>
                <a:cubicBezTo>
                  <a:pt x="18716359" y="-27988"/>
                  <a:pt x="19103630" y="42778"/>
                  <a:pt x="19606033" y="0"/>
                </a:cubicBezTo>
                <a:cubicBezTo>
                  <a:pt x="20108436" y="-42778"/>
                  <a:pt x="20061485" y="40883"/>
                  <a:pt x="20198360" y="0"/>
                </a:cubicBezTo>
                <a:cubicBezTo>
                  <a:pt x="20061485" y="40883"/>
                  <a:pt x="20131265" y="-2531"/>
                  <a:pt x="20097665" y="0"/>
                </a:cubicBezTo>
                <a:cubicBezTo>
                  <a:pt x="20064065" y="2531"/>
                  <a:pt x="20039394" y="-2272"/>
                  <a:pt x="19996969" y="0"/>
                </a:cubicBezTo>
                <a:cubicBezTo>
                  <a:pt x="20039394" y="-2272"/>
                  <a:pt x="20181178" y="31856"/>
                  <a:pt x="20358289" y="0"/>
                </a:cubicBezTo>
                <a:cubicBezTo>
                  <a:pt x="20535400" y="-31856"/>
                  <a:pt x="20462049" y="11481"/>
                  <a:pt x="20488601" y="0"/>
                </a:cubicBezTo>
                <a:cubicBezTo>
                  <a:pt x="20515153" y="-11481"/>
                  <a:pt x="20560302" y="3602"/>
                  <a:pt x="20618913" y="0"/>
                </a:cubicBezTo>
                <a:cubicBezTo>
                  <a:pt x="20677524" y="-3602"/>
                  <a:pt x="21157806" y="26011"/>
                  <a:pt x="21442248" y="0"/>
                </a:cubicBezTo>
                <a:cubicBezTo>
                  <a:pt x="21726690" y="-26011"/>
                  <a:pt x="22025357" y="57702"/>
                  <a:pt x="22265583" y="0"/>
                </a:cubicBezTo>
                <a:cubicBezTo>
                  <a:pt x="22505809" y="-57702"/>
                  <a:pt x="22848533" y="72467"/>
                  <a:pt x="23100764" y="0"/>
                </a:cubicBezTo>
                <a:cubicBezTo>
                  <a:pt x="23151427" y="156448"/>
                  <a:pt x="23069089" y="335499"/>
                  <a:pt x="23100764" y="481364"/>
                </a:cubicBezTo>
                <a:cubicBezTo>
                  <a:pt x="23132439" y="627229"/>
                  <a:pt x="23073215" y="896708"/>
                  <a:pt x="23100764" y="1217567"/>
                </a:cubicBezTo>
                <a:cubicBezTo>
                  <a:pt x="23128313" y="1538426"/>
                  <a:pt x="23061820" y="1589024"/>
                  <a:pt x="23100764" y="1868824"/>
                </a:cubicBezTo>
                <a:cubicBezTo>
                  <a:pt x="23139708" y="2148624"/>
                  <a:pt x="23078940" y="2246328"/>
                  <a:pt x="23100764" y="2350188"/>
                </a:cubicBezTo>
                <a:cubicBezTo>
                  <a:pt x="23122588" y="2454048"/>
                  <a:pt x="23042142" y="2819903"/>
                  <a:pt x="23100764" y="3001444"/>
                </a:cubicBezTo>
                <a:cubicBezTo>
                  <a:pt x="23159386" y="3182985"/>
                  <a:pt x="23083652" y="3335074"/>
                  <a:pt x="23100764" y="3482808"/>
                </a:cubicBezTo>
                <a:cubicBezTo>
                  <a:pt x="23117876" y="3630542"/>
                  <a:pt x="23093662" y="3658755"/>
                  <a:pt x="23100764" y="3794279"/>
                </a:cubicBezTo>
                <a:cubicBezTo>
                  <a:pt x="23107866" y="3929803"/>
                  <a:pt x="23045430" y="4183683"/>
                  <a:pt x="23100764" y="4360589"/>
                </a:cubicBezTo>
                <a:cubicBezTo>
                  <a:pt x="23156098" y="4537495"/>
                  <a:pt x="23075115" y="4730236"/>
                  <a:pt x="23100764" y="5096792"/>
                </a:cubicBezTo>
                <a:cubicBezTo>
                  <a:pt x="23126413" y="5463348"/>
                  <a:pt x="23056222" y="5462563"/>
                  <a:pt x="23100764" y="5748049"/>
                </a:cubicBezTo>
                <a:cubicBezTo>
                  <a:pt x="23145306" y="6033535"/>
                  <a:pt x="23049020" y="6113031"/>
                  <a:pt x="23100764" y="6229413"/>
                </a:cubicBezTo>
                <a:cubicBezTo>
                  <a:pt x="23152508" y="6345795"/>
                  <a:pt x="23046852" y="6761360"/>
                  <a:pt x="23100764" y="6965616"/>
                </a:cubicBezTo>
                <a:cubicBezTo>
                  <a:pt x="23154676" y="7169872"/>
                  <a:pt x="23083399" y="7468231"/>
                  <a:pt x="23100764" y="7616873"/>
                </a:cubicBezTo>
                <a:cubicBezTo>
                  <a:pt x="23118129" y="7765515"/>
                  <a:pt x="23096467" y="7852513"/>
                  <a:pt x="23100764" y="8013290"/>
                </a:cubicBezTo>
                <a:cubicBezTo>
                  <a:pt x="23105061" y="8174067"/>
                  <a:pt x="23047143" y="8287197"/>
                  <a:pt x="23100764" y="8494654"/>
                </a:cubicBezTo>
                <a:cubicBezTo>
                  <a:pt x="22880339" y="8532878"/>
                  <a:pt x="22724534" y="8454097"/>
                  <a:pt x="22508437" y="8494654"/>
                </a:cubicBezTo>
                <a:cubicBezTo>
                  <a:pt x="22292340" y="8535211"/>
                  <a:pt x="21840080" y="8417122"/>
                  <a:pt x="21454094" y="8494654"/>
                </a:cubicBezTo>
                <a:cubicBezTo>
                  <a:pt x="21840080" y="8417122"/>
                  <a:pt x="21508039" y="8503665"/>
                  <a:pt x="21554790" y="8494654"/>
                </a:cubicBezTo>
                <a:cubicBezTo>
                  <a:pt x="21508039" y="8503665"/>
                  <a:pt x="20781493" y="8435087"/>
                  <a:pt x="20500447" y="8494654"/>
                </a:cubicBezTo>
                <a:cubicBezTo>
                  <a:pt x="20219401" y="8554221"/>
                  <a:pt x="20087501" y="8473500"/>
                  <a:pt x="19677112" y="8494654"/>
                </a:cubicBezTo>
                <a:cubicBezTo>
                  <a:pt x="20087501" y="8473500"/>
                  <a:pt x="19746489" y="8503781"/>
                  <a:pt x="19777808" y="8494654"/>
                </a:cubicBezTo>
                <a:cubicBezTo>
                  <a:pt x="19746489" y="8503781"/>
                  <a:pt x="19674920" y="8486720"/>
                  <a:pt x="19647496" y="8494654"/>
                </a:cubicBezTo>
                <a:cubicBezTo>
                  <a:pt x="19620072" y="8502588"/>
                  <a:pt x="19222786" y="8484026"/>
                  <a:pt x="19055169" y="8494654"/>
                </a:cubicBezTo>
                <a:cubicBezTo>
                  <a:pt x="18887552" y="8505282"/>
                  <a:pt x="18963025" y="8479846"/>
                  <a:pt x="18924857" y="8494654"/>
                </a:cubicBezTo>
                <a:cubicBezTo>
                  <a:pt x="18886689" y="8509462"/>
                  <a:pt x="18849696" y="8484620"/>
                  <a:pt x="18794545" y="8494654"/>
                </a:cubicBezTo>
                <a:cubicBezTo>
                  <a:pt x="18739394" y="8504688"/>
                  <a:pt x="18356355" y="8429982"/>
                  <a:pt x="18202217" y="8494654"/>
                </a:cubicBezTo>
                <a:cubicBezTo>
                  <a:pt x="18356355" y="8429982"/>
                  <a:pt x="18259949" y="8498489"/>
                  <a:pt x="18302913" y="8494654"/>
                </a:cubicBezTo>
                <a:cubicBezTo>
                  <a:pt x="18259949" y="8498489"/>
                  <a:pt x="17640490" y="8473499"/>
                  <a:pt x="17248570" y="8494654"/>
                </a:cubicBezTo>
                <a:cubicBezTo>
                  <a:pt x="16856650" y="8515809"/>
                  <a:pt x="16707893" y="8432268"/>
                  <a:pt x="16194228" y="8494654"/>
                </a:cubicBezTo>
                <a:cubicBezTo>
                  <a:pt x="15680563" y="8557040"/>
                  <a:pt x="16110422" y="8479166"/>
                  <a:pt x="16063916" y="8494654"/>
                </a:cubicBezTo>
                <a:cubicBezTo>
                  <a:pt x="16110422" y="8479166"/>
                  <a:pt x="16127848" y="8495430"/>
                  <a:pt x="16164612" y="8494654"/>
                </a:cubicBezTo>
                <a:cubicBezTo>
                  <a:pt x="16201376" y="8493878"/>
                  <a:pt x="16229684" y="8499264"/>
                  <a:pt x="16265307" y="8494654"/>
                </a:cubicBezTo>
                <a:cubicBezTo>
                  <a:pt x="16229684" y="8499264"/>
                  <a:pt x="16172644" y="8486025"/>
                  <a:pt x="16134995" y="8494654"/>
                </a:cubicBezTo>
                <a:cubicBezTo>
                  <a:pt x="16097346" y="8503283"/>
                  <a:pt x="15520967" y="8463722"/>
                  <a:pt x="15311660" y="8494654"/>
                </a:cubicBezTo>
                <a:cubicBezTo>
                  <a:pt x="15102354" y="8525586"/>
                  <a:pt x="14975314" y="8433562"/>
                  <a:pt x="14719333" y="8494654"/>
                </a:cubicBezTo>
                <a:cubicBezTo>
                  <a:pt x="14463352" y="8555746"/>
                  <a:pt x="14173227" y="8427904"/>
                  <a:pt x="13895998" y="8494654"/>
                </a:cubicBezTo>
                <a:cubicBezTo>
                  <a:pt x="13618769" y="8561404"/>
                  <a:pt x="13226575" y="8463465"/>
                  <a:pt x="12841655" y="8494654"/>
                </a:cubicBezTo>
                <a:cubicBezTo>
                  <a:pt x="12456735" y="8525843"/>
                  <a:pt x="12408326" y="8456150"/>
                  <a:pt x="12249328" y="8494654"/>
                </a:cubicBezTo>
                <a:cubicBezTo>
                  <a:pt x="12090330" y="8533158"/>
                  <a:pt x="11944591" y="8464187"/>
                  <a:pt x="11657001" y="8494654"/>
                </a:cubicBezTo>
                <a:cubicBezTo>
                  <a:pt x="11369411" y="8525121"/>
                  <a:pt x="11196079" y="8462390"/>
                  <a:pt x="10833666" y="8494654"/>
                </a:cubicBezTo>
                <a:cubicBezTo>
                  <a:pt x="10471254" y="8526918"/>
                  <a:pt x="10330442" y="8430700"/>
                  <a:pt x="10010331" y="8494654"/>
                </a:cubicBezTo>
                <a:cubicBezTo>
                  <a:pt x="9690221" y="8558608"/>
                  <a:pt x="9562527" y="8431739"/>
                  <a:pt x="9418004" y="8494654"/>
                </a:cubicBezTo>
                <a:cubicBezTo>
                  <a:pt x="9273481" y="8557569"/>
                  <a:pt x="8696684" y="8483475"/>
                  <a:pt x="8363661" y="8494654"/>
                </a:cubicBezTo>
                <a:cubicBezTo>
                  <a:pt x="8696684" y="8483475"/>
                  <a:pt x="8427138" y="8500410"/>
                  <a:pt x="8464357" y="8494654"/>
                </a:cubicBezTo>
                <a:cubicBezTo>
                  <a:pt x="8501576" y="8488898"/>
                  <a:pt x="8536625" y="8500357"/>
                  <a:pt x="8565052" y="8494654"/>
                </a:cubicBezTo>
                <a:cubicBezTo>
                  <a:pt x="8593479" y="8488951"/>
                  <a:pt x="8642141" y="8500883"/>
                  <a:pt x="8665748" y="8494654"/>
                </a:cubicBezTo>
                <a:cubicBezTo>
                  <a:pt x="8642141" y="8500883"/>
                  <a:pt x="8562007" y="8480025"/>
                  <a:pt x="8535436" y="8494654"/>
                </a:cubicBezTo>
                <a:cubicBezTo>
                  <a:pt x="8508865" y="8509283"/>
                  <a:pt x="8248653" y="8457158"/>
                  <a:pt x="8174116" y="8494654"/>
                </a:cubicBezTo>
                <a:cubicBezTo>
                  <a:pt x="8099579" y="8532150"/>
                  <a:pt x="7794633" y="8445918"/>
                  <a:pt x="7581789" y="8494654"/>
                </a:cubicBezTo>
                <a:cubicBezTo>
                  <a:pt x="7368945" y="8543390"/>
                  <a:pt x="7362767" y="8459108"/>
                  <a:pt x="7220470" y="8494654"/>
                </a:cubicBezTo>
                <a:cubicBezTo>
                  <a:pt x="7362767" y="8459108"/>
                  <a:pt x="7275187" y="8500503"/>
                  <a:pt x="7321165" y="8494654"/>
                </a:cubicBezTo>
                <a:cubicBezTo>
                  <a:pt x="7275187" y="8500503"/>
                  <a:pt x="6732540" y="8447665"/>
                  <a:pt x="6266823" y="8494654"/>
                </a:cubicBezTo>
                <a:cubicBezTo>
                  <a:pt x="6732540" y="8447665"/>
                  <a:pt x="6340927" y="8502210"/>
                  <a:pt x="6367518" y="8494654"/>
                </a:cubicBezTo>
                <a:cubicBezTo>
                  <a:pt x="6340927" y="8502210"/>
                  <a:pt x="5851919" y="8486846"/>
                  <a:pt x="5544183" y="8494654"/>
                </a:cubicBezTo>
                <a:cubicBezTo>
                  <a:pt x="5236447" y="8502462"/>
                  <a:pt x="5338593" y="8493965"/>
                  <a:pt x="5182864" y="8494654"/>
                </a:cubicBezTo>
                <a:cubicBezTo>
                  <a:pt x="5027135" y="8495343"/>
                  <a:pt x="4615711" y="8423244"/>
                  <a:pt x="4128521" y="8494654"/>
                </a:cubicBezTo>
                <a:cubicBezTo>
                  <a:pt x="3641331" y="8566064"/>
                  <a:pt x="3626193" y="8427311"/>
                  <a:pt x="3305186" y="8494654"/>
                </a:cubicBezTo>
                <a:cubicBezTo>
                  <a:pt x="2984180" y="8561997"/>
                  <a:pt x="3213390" y="8490926"/>
                  <a:pt x="3174874" y="8494654"/>
                </a:cubicBezTo>
                <a:cubicBezTo>
                  <a:pt x="3136358" y="8498382"/>
                  <a:pt x="2739091" y="8420841"/>
                  <a:pt x="2351539" y="8494654"/>
                </a:cubicBezTo>
                <a:cubicBezTo>
                  <a:pt x="2739091" y="8420841"/>
                  <a:pt x="2409787" y="8496133"/>
                  <a:pt x="2452235" y="8494654"/>
                </a:cubicBezTo>
                <a:cubicBezTo>
                  <a:pt x="2409787" y="8496133"/>
                  <a:pt x="1875805" y="8393521"/>
                  <a:pt x="1397892" y="8494654"/>
                </a:cubicBezTo>
                <a:cubicBezTo>
                  <a:pt x="919979" y="8595787"/>
                  <a:pt x="1315873" y="8489815"/>
                  <a:pt x="1267580" y="8494654"/>
                </a:cubicBezTo>
                <a:cubicBezTo>
                  <a:pt x="1219287" y="8499493"/>
                  <a:pt x="327336" y="8475908"/>
                  <a:pt x="0" y="8494654"/>
                </a:cubicBezTo>
                <a:cubicBezTo>
                  <a:pt x="-70573" y="8238439"/>
                  <a:pt x="1897" y="8053801"/>
                  <a:pt x="0" y="7843397"/>
                </a:cubicBezTo>
                <a:cubicBezTo>
                  <a:pt x="-1897" y="7632993"/>
                  <a:pt x="30380" y="7642741"/>
                  <a:pt x="0" y="7446980"/>
                </a:cubicBezTo>
                <a:cubicBezTo>
                  <a:pt x="-30380" y="7251219"/>
                  <a:pt x="14332" y="7178625"/>
                  <a:pt x="0" y="7050563"/>
                </a:cubicBezTo>
                <a:cubicBezTo>
                  <a:pt x="-14332" y="6922501"/>
                  <a:pt x="39173" y="6735264"/>
                  <a:pt x="0" y="6654146"/>
                </a:cubicBezTo>
                <a:cubicBezTo>
                  <a:pt x="-39173" y="6573028"/>
                  <a:pt x="20382" y="6484428"/>
                  <a:pt x="0" y="6342675"/>
                </a:cubicBezTo>
                <a:cubicBezTo>
                  <a:pt x="-20382" y="6200922"/>
                  <a:pt x="29474" y="6119295"/>
                  <a:pt x="0" y="6031204"/>
                </a:cubicBezTo>
                <a:cubicBezTo>
                  <a:pt x="-29474" y="5943113"/>
                  <a:pt x="38429" y="5754379"/>
                  <a:pt x="0" y="5549841"/>
                </a:cubicBezTo>
                <a:cubicBezTo>
                  <a:pt x="-38429" y="5345303"/>
                  <a:pt x="42232" y="5078477"/>
                  <a:pt x="0" y="4898584"/>
                </a:cubicBezTo>
                <a:cubicBezTo>
                  <a:pt x="-42232" y="4718691"/>
                  <a:pt x="25588" y="4566644"/>
                  <a:pt x="0" y="4332274"/>
                </a:cubicBezTo>
                <a:cubicBezTo>
                  <a:pt x="-25588" y="4097904"/>
                  <a:pt x="19096" y="3975103"/>
                  <a:pt x="0" y="3850910"/>
                </a:cubicBezTo>
                <a:cubicBezTo>
                  <a:pt x="-19096" y="3726717"/>
                  <a:pt x="7383" y="3374481"/>
                  <a:pt x="0" y="3199653"/>
                </a:cubicBezTo>
                <a:cubicBezTo>
                  <a:pt x="-7383" y="3024825"/>
                  <a:pt x="6799" y="2933651"/>
                  <a:pt x="0" y="2803236"/>
                </a:cubicBezTo>
                <a:cubicBezTo>
                  <a:pt x="-6799" y="2672821"/>
                  <a:pt x="19387" y="2422990"/>
                  <a:pt x="0" y="2236926"/>
                </a:cubicBezTo>
                <a:cubicBezTo>
                  <a:pt x="-19387" y="2050862"/>
                  <a:pt x="47416" y="1795295"/>
                  <a:pt x="0" y="1670615"/>
                </a:cubicBezTo>
                <a:cubicBezTo>
                  <a:pt x="-47416" y="1545935"/>
                  <a:pt x="27592" y="1179524"/>
                  <a:pt x="0" y="1019358"/>
                </a:cubicBezTo>
                <a:cubicBezTo>
                  <a:pt x="-27592" y="859192"/>
                  <a:pt x="19115" y="848885"/>
                  <a:pt x="0" y="707888"/>
                </a:cubicBezTo>
                <a:cubicBezTo>
                  <a:pt x="-19115" y="566891"/>
                  <a:pt x="38037" y="242264"/>
                  <a:pt x="0" y="0"/>
                </a:cubicBezTo>
                <a:close/>
              </a:path>
              <a:path w="23100764" h="8494654" stroke="0" extrusionOk="0">
                <a:moveTo>
                  <a:pt x="0" y="0"/>
                </a:moveTo>
                <a:cubicBezTo>
                  <a:pt x="133133" y="-6297"/>
                  <a:pt x="201588" y="12086"/>
                  <a:pt x="361320" y="0"/>
                </a:cubicBezTo>
                <a:cubicBezTo>
                  <a:pt x="521052" y="-12086"/>
                  <a:pt x="606298" y="23805"/>
                  <a:pt x="722639" y="0"/>
                </a:cubicBezTo>
                <a:cubicBezTo>
                  <a:pt x="838980" y="-23805"/>
                  <a:pt x="814893" y="8892"/>
                  <a:pt x="852951" y="0"/>
                </a:cubicBezTo>
                <a:cubicBezTo>
                  <a:pt x="891009" y="-8892"/>
                  <a:pt x="1158271" y="17689"/>
                  <a:pt x="1445279" y="0"/>
                </a:cubicBezTo>
                <a:cubicBezTo>
                  <a:pt x="1732287" y="-17689"/>
                  <a:pt x="1757863" y="58204"/>
                  <a:pt x="2037606" y="0"/>
                </a:cubicBezTo>
                <a:cubicBezTo>
                  <a:pt x="1757863" y="58204"/>
                  <a:pt x="1969095" y="-2540"/>
                  <a:pt x="1936910" y="0"/>
                </a:cubicBezTo>
                <a:cubicBezTo>
                  <a:pt x="1904725" y="2540"/>
                  <a:pt x="1881478" y="-3642"/>
                  <a:pt x="1836215" y="0"/>
                </a:cubicBezTo>
                <a:cubicBezTo>
                  <a:pt x="1790953" y="3642"/>
                  <a:pt x="1776352" y="-7457"/>
                  <a:pt x="1735519" y="0"/>
                </a:cubicBezTo>
                <a:cubicBezTo>
                  <a:pt x="1776352" y="-7457"/>
                  <a:pt x="1816969" y="4789"/>
                  <a:pt x="1865831" y="0"/>
                </a:cubicBezTo>
                <a:cubicBezTo>
                  <a:pt x="1914693" y="-4789"/>
                  <a:pt x="2095078" y="3721"/>
                  <a:pt x="2227151" y="0"/>
                </a:cubicBezTo>
                <a:cubicBezTo>
                  <a:pt x="2359224" y="-3721"/>
                  <a:pt x="2308757" y="12081"/>
                  <a:pt x="2357463" y="0"/>
                </a:cubicBezTo>
                <a:cubicBezTo>
                  <a:pt x="2406169" y="-12081"/>
                  <a:pt x="2727644" y="60060"/>
                  <a:pt x="2949790" y="0"/>
                </a:cubicBezTo>
                <a:cubicBezTo>
                  <a:pt x="3171936" y="-60060"/>
                  <a:pt x="3510475" y="57501"/>
                  <a:pt x="3773125" y="0"/>
                </a:cubicBezTo>
                <a:cubicBezTo>
                  <a:pt x="4035775" y="-57501"/>
                  <a:pt x="4361269" y="30458"/>
                  <a:pt x="4596460" y="0"/>
                </a:cubicBezTo>
                <a:cubicBezTo>
                  <a:pt x="4831652" y="-30458"/>
                  <a:pt x="5090722" y="73357"/>
                  <a:pt x="5419795" y="0"/>
                </a:cubicBezTo>
                <a:cubicBezTo>
                  <a:pt x="5748868" y="-73357"/>
                  <a:pt x="5723656" y="69105"/>
                  <a:pt x="6012122" y="0"/>
                </a:cubicBezTo>
                <a:cubicBezTo>
                  <a:pt x="5723656" y="69105"/>
                  <a:pt x="5960939" y="-860"/>
                  <a:pt x="5911426" y="0"/>
                </a:cubicBezTo>
                <a:cubicBezTo>
                  <a:pt x="5861913" y="860"/>
                  <a:pt x="5840089" y="-1799"/>
                  <a:pt x="5810731" y="0"/>
                </a:cubicBezTo>
                <a:cubicBezTo>
                  <a:pt x="5781373" y="1799"/>
                  <a:pt x="5749047" y="-7572"/>
                  <a:pt x="5710035" y="0"/>
                </a:cubicBezTo>
                <a:cubicBezTo>
                  <a:pt x="5749047" y="-7572"/>
                  <a:pt x="6145855" y="61370"/>
                  <a:pt x="6302362" y="0"/>
                </a:cubicBezTo>
                <a:cubicBezTo>
                  <a:pt x="6458869" y="-61370"/>
                  <a:pt x="6841318" y="259"/>
                  <a:pt x="7125697" y="0"/>
                </a:cubicBezTo>
                <a:cubicBezTo>
                  <a:pt x="7410077" y="-259"/>
                  <a:pt x="7199968" y="10922"/>
                  <a:pt x="7256009" y="0"/>
                </a:cubicBezTo>
                <a:cubicBezTo>
                  <a:pt x="7312050" y="-10922"/>
                  <a:pt x="7490310" y="5632"/>
                  <a:pt x="7617329" y="0"/>
                </a:cubicBezTo>
                <a:cubicBezTo>
                  <a:pt x="7744348" y="-5632"/>
                  <a:pt x="7978072" y="66054"/>
                  <a:pt x="8209656" y="0"/>
                </a:cubicBezTo>
                <a:cubicBezTo>
                  <a:pt x="7978072" y="66054"/>
                  <a:pt x="8155231" y="-1394"/>
                  <a:pt x="8108960" y="0"/>
                </a:cubicBezTo>
                <a:cubicBezTo>
                  <a:pt x="8155231" y="-1394"/>
                  <a:pt x="8194616" y="9715"/>
                  <a:pt x="8239272" y="0"/>
                </a:cubicBezTo>
                <a:cubicBezTo>
                  <a:pt x="8283928" y="-9715"/>
                  <a:pt x="8449792" y="41311"/>
                  <a:pt x="8600592" y="0"/>
                </a:cubicBezTo>
                <a:cubicBezTo>
                  <a:pt x="8751392" y="-41311"/>
                  <a:pt x="9415118" y="114862"/>
                  <a:pt x="9654935" y="0"/>
                </a:cubicBezTo>
                <a:cubicBezTo>
                  <a:pt x="9894752" y="-114862"/>
                  <a:pt x="10229882" y="6560"/>
                  <a:pt x="10709277" y="0"/>
                </a:cubicBezTo>
                <a:cubicBezTo>
                  <a:pt x="11188672" y="-6560"/>
                  <a:pt x="10784547" y="14592"/>
                  <a:pt x="10839589" y="0"/>
                </a:cubicBezTo>
                <a:cubicBezTo>
                  <a:pt x="10894631" y="-14592"/>
                  <a:pt x="10909070" y="10865"/>
                  <a:pt x="10969901" y="0"/>
                </a:cubicBezTo>
                <a:cubicBezTo>
                  <a:pt x="11030732" y="-10865"/>
                  <a:pt x="11354896" y="68156"/>
                  <a:pt x="11562229" y="0"/>
                </a:cubicBezTo>
                <a:cubicBezTo>
                  <a:pt x="11769562" y="-68156"/>
                  <a:pt x="11979725" y="67035"/>
                  <a:pt x="12154556" y="0"/>
                </a:cubicBezTo>
                <a:cubicBezTo>
                  <a:pt x="12329387" y="-67035"/>
                  <a:pt x="12228046" y="394"/>
                  <a:pt x="12284868" y="0"/>
                </a:cubicBezTo>
                <a:cubicBezTo>
                  <a:pt x="12341690" y="-394"/>
                  <a:pt x="12488250" y="6121"/>
                  <a:pt x="12646187" y="0"/>
                </a:cubicBezTo>
                <a:cubicBezTo>
                  <a:pt x="12804124" y="-6121"/>
                  <a:pt x="12727387" y="7290"/>
                  <a:pt x="12776499" y="0"/>
                </a:cubicBezTo>
                <a:cubicBezTo>
                  <a:pt x="12825611" y="-7290"/>
                  <a:pt x="13362415" y="67173"/>
                  <a:pt x="13599834" y="0"/>
                </a:cubicBezTo>
                <a:cubicBezTo>
                  <a:pt x="13837253" y="-67173"/>
                  <a:pt x="13868267" y="4200"/>
                  <a:pt x="13961154" y="0"/>
                </a:cubicBezTo>
                <a:cubicBezTo>
                  <a:pt x="14054041" y="-4200"/>
                  <a:pt x="14162773" y="2711"/>
                  <a:pt x="14322474" y="0"/>
                </a:cubicBezTo>
                <a:cubicBezTo>
                  <a:pt x="14482175" y="-2711"/>
                  <a:pt x="14627379" y="68098"/>
                  <a:pt x="14914801" y="0"/>
                </a:cubicBezTo>
                <a:cubicBezTo>
                  <a:pt x="15202223" y="-68098"/>
                  <a:pt x="15483912" y="80769"/>
                  <a:pt x="15969144" y="0"/>
                </a:cubicBezTo>
                <a:cubicBezTo>
                  <a:pt x="16454376" y="-80769"/>
                  <a:pt x="16507131" y="6146"/>
                  <a:pt x="16792478" y="0"/>
                </a:cubicBezTo>
                <a:cubicBezTo>
                  <a:pt x="17077825" y="-6146"/>
                  <a:pt x="17207678" y="43915"/>
                  <a:pt x="17615813" y="0"/>
                </a:cubicBezTo>
                <a:cubicBezTo>
                  <a:pt x="18023949" y="-43915"/>
                  <a:pt x="17883951" y="14714"/>
                  <a:pt x="17977133" y="0"/>
                </a:cubicBezTo>
                <a:cubicBezTo>
                  <a:pt x="18070315" y="-14714"/>
                  <a:pt x="18194006" y="32922"/>
                  <a:pt x="18338453" y="0"/>
                </a:cubicBezTo>
                <a:cubicBezTo>
                  <a:pt x="18194006" y="32922"/>
                  <a:pt x="18263084" y="-11499"/>
                  <a:pt x="18237757" y="0"/>
                </a:cubicBezTo>
                <a:cubicBezTo>
                  <a:pt x="18263084" y="-11499"/>
                  <a:pt x="18572882" y="59545"/>
                  <a:pt x="18830084" y="0"/>
                </a:cubicBezTo>
                <a:cubicBezTo>
                  <a:pt x="19087286" y="-59545"/>
                  <a:pt x="19116790" y="32134"/>
                  <a:pt x="19191404" y="0"/>
                </a:cubicBezTo>
                <a:cubicBezTo>
                  <a:pt x="19266018" y="-32134"/>
                  <a:pt x="19833815" y="34253"/>
                  <a:pt x="20014739" y="0"/>
                </a:cubicBezTo>
                <a:cubicBezTo>
                  <a:pt x="20195664" y="-34253"/>
                  <a:pt x="20428320" y="49259"/>
                  <a:pt x="20607066" y="0"/>
                </a:cubicBezTo>
                <a:cubicBezTo>
                  <a:pt x="20428320" y="49259"/>
                  <a:pt x="20549376" y="-6726"/>
                  <a:pt x="20506371" y="0"/>
                </a:cubicBezTo>
                <a:cubicBezTo>
                  <a:pt x="20549376" y="-6726"/>
                  <a:pt x="20761596" y="18724"/>
                  <a:pt x="20867690" y="0"/>
                </a:cubicBezTo>
                <a:cubicBezTo>
                  <a:pt x="20973784" y="-18724"/>
                  <a:pt x="20966033" y="10212"/>
                  <a:pt x="20998002" y="0"/>
                </a:cubicBezTo>
                <a:cubicBezTo>
                  <a:pt x="21029971" y="-10212"/>
                  <a:pt x="21081995" y="11449"/>
                  <a:pt x="21128314" y="0"/>
                </a:cubicBezTo>
                <a:cubicBezTo>
                  <a:pt x="21174633" y="-11449"/>
                  <a:pt x="21603765" y="57216"/>
                  <a:pt x="21951649" y="0"/>
                </a:cubicBezTo>
                <a:cubicBezTo>
                  <a:pt x="22299534" y="-57216"/>
                  <a:pt x="22185595" y="28325"/>
                  <a:pt x="22312969" y="0"/>
                </a:cubicBezTo>
                <a:cubicBezTo>
                  <a:pt x="22440343" y="-28325"/>
                  <a:pt x="22834536" y="43211"/>
                  <a:pt x="23100764" y="0"/>
                </a:cubicBezTo>
                <a:cubicBezTo>
                  <a:pt x="23143847" y="189957"/>
                  <a:pt x="23087958" y="277282"/>
                  <a:pt x="23100764" y="396417"/>
                </a:cubicBezTo>
                <a:cubicBezTo>
                  <a:pt x="23113570" y="515552"/>
                  <a:pt x="23064287" y="680779"/>
                  <a:pt x="23100764" y="962727"/>
                </a:cubicBezTo>
                <a:cubicBezTo>
                  <a:pt x="23137241" y="1244675"/>
                  <a:pt x="23079553" y="1286733"/>
                  <a:pt x="23100764" y="1444091"/>
                </a:cubicBezTo>
                <a:cubicBezTo>
                  <a:pt x="23121975" y="1601449"/>
                  <a:pt x="23017300" y="1978630"/>
                  <a:pt x="23100764" y="2180295"/>
                </a:cubicBezTo>
                <a:cubicBezTo>
                  <a:pt x="23184228" y="2381960"/>
                  <a:pt x="23094347" y="2508653"/>
                  <a:pt x="23100764" y="2746605"/>
                </a:cubicBezTo>
                <a:cubicBezTo>
                  <a:pt x="23107181" y="2984557"/>
                  <a:pt x="23087144" y="3113372"/>
                  <a:pt x="23100764" y="3312915"/>
                </a:cubicBezTo>
                <a:cubicBezTo>
                  <a:pt x="23114384" y="3512458"/>
                  <a:pt x="23037370" y="3734501"/>
                  <a:pt x="23100764" y="3879225"/>
                </a:cubicBezTo>
                <a:cubicBezTo>
                  <a:pt x="23164158" y="4023949"/>
                  <a:pt x="23076670" y="4215770"/>
                  <a:pt x="23100764" y="4360589"/>
                </a:cubicBezTo>
                <a:cubicBezTo>
                  <a:pt x="23124858" y="4505408"/>
                  <a:pt x="23083200" y="4584314"/>
                  <a:pt x="23100764" y="4672060"/>
                </a:cubicBezTo>
                <a:cubicBezTo>
                  <a:pt x="23118328" y="4759806"/>
                  <a:pt x="23060063" y="5028813"/>
                  <a:pt x="23100764" y="5153423"/>
                </a:cubicBezTo>
                <a:cubicBezTo>
                  <a:pt x="23141465" y="5278033"/>
                  <a:pt x="23069905" y="5338956"/>
                  <a:pt x="23100764" y="5464894"/>
                </a:cubicBezTo>
                <a:cubicBezTo>
                  <a:pt x="23131623" y="5590832"/>
                  <a:pt x="23088155" y="5730633"/>
                  <a:pt x="23100764" y="5861311"/>
                </a:cubicBezTo>
                <a:cubicBezTo>
                  <a:pt x="23113373" y="5991989"/>
                  <a:pt x="23032888" y="6181693"/>
                  <a:pt x="23100764" y="6427622"/>
                </a:cubicBezTo>
                <a:cubicBezTo>
                  <a:pt x="23168640" y="6673551"/>
                  <a:pt x="23089367" y="6669269"/>
                  <a:pt x="23100764" y="6908985"/>
                </a:cubicBezTo>
                <a:cubicBezTo>
                  <a:pt x="23112161" y="7148701"/>
                  <a:pt x="23089600" y="7115485"/>
                  <a:pt x="23100764" y="7305402"/>
                </a:cubicBezTo>
                <a:cubicBezTo>
                  <a:pt x="23111928" y="7495319"/>
                  <a:pt x="23056899" y="8129836"/>
                  <a:pt x="23100764" y="8494654"/>
                </a:cubicBezTo>
                <a:cubicBezTo>
                  <a:pt x="22951448" y="8502781"/>
                  <a:pt x="22874182" y="8483172"/>
                  <a:pt x="22739444" y="8494654"/>
                </a:cubicBezTo>
                <a:cubicBezTo>
                  <a:pt x="22604706" y="8506136"/>
                  <a:pt x="22673404" y="8481788"/>
                  <a:pt x="22609132" y="8494654"/>
                </a:cubicBezTo>
                <a:cubicBezTo>
                  <a:pt x="22544860" y="8507520"/>
                  <a:pt x="22218661" y="8474154"/>
                  <a:pt x="22016805" y="8494654"/>
                </a:cubicBezTo>
                <a:cubicBezTo>
                  <a:pt x="21814949" y="8515154"/>
                  <a:pt x="21922954" y="8485918"/>
                  <a:pt x="21886493" y="8494654"/>
                </a:cubicBezTo>
                <a:cubicBezTo>
                  <a:pt x="21850032" y="8503390"/>
                  <a:pt x="21155727" y="8421587"/>
                  <a:pt x="20832151" y="8494654"/>
                </a:cubicBezTo>
                <a:cubicBezTo>
                  <a:pt x="20508575" y="8567721"/>
                  <a:pt x="20012197" y="8476704"/>
                  <a:pt x="19777808" y="8494654"/>
                </a:cubicBezTo>
                <a:cubicBezTo>
                  <a:pt x="19543419" y="8512604"/>
                  <a:pt x="19139081" y="8423568"/>
                  <a:pt x="18954473" y="8494654"/>
                </a:cubicBezTo>
                <a:cubicBezTo>
                  <a:pt x="18769865" y="8565740"/>
                  <a:pt x="18864424" y="8487911"/>
                  <a:pt x="18824161" y="8494654"/>
                </a:cubicBezTo>
                <a:cubicBezTo>
                  <a:pt x="18783898" y="8501397"/>
                  <a:pt x="18730531" y="8483764"/>
                  <a:pt x="18693849" y="8494654"/>
                </a:cubicBezTo>
                <a:cubicBezTo>
                  <a:pt x="18657167" y="8505544"/>
                  <a:pt x="18465956" y="8485443"/>
                  <a:pt x="18332529" y="8494654"/>
                </a:cubicBezTo>
                <a:cubicBezTo>
                  <a:pt x="18465956" y="8485443"/>
                  <a:pt x="18400077" y="8504848"/>
                  <a:pt x="18433225" y="8494654"/>
                </a:cubicBezTo>
                <a:cubicBezTo>
                  <a:pt x="18400077" y="8504848"/>
                  <a:pt x="18361846" y="8491381"/>
                  <a:pt x="18302913" y="8494654"/>
                </a:cubicBezTo>
                <a:cubicBezTo>
                  <a:pt x="18243980" y="8497927"/>
                  <a:pt x="17856619" y="8470300"/>
                  <a:pt x="17710586" y="8494654"/>
                </a:cubicBezTo>
                <a:cubicBezTo>
                  <a:pt x="17564553" y="8519008"/>
                  <a:pt x="17347106" y="8434580"/>
                  <a:pt x="17118258" y="8494654"/>
                </a:cubicBezTo>
                <a:cubicBezTo>
                  <a:pt x="16889410" y="8554728"/>
                  <a:pt x="16707931" y="8463241"/>
                  <a:pt x="16525931" y="8494654"/>
                </a:cubicBezTo>
                <a:cubicBezTo>
                  <a:pt x="16343931" y="8526067"/>
                  <a:pt x="16459344" y="8491935"/>
                  <a:pt x="16395619" y="8494654"/>
                </a:cubicBezTo>
                <a:cubicBezTo>
                  <a:pt x="16331894" y="8497373"/>
                  <a:pt x="16311032" y="8492507"/>
                  <a:pt x="16265307" y="8494654"/>
                </a:cubicBezTo>
                <a:cubicBezTo>
                  <a:pt x="16219582" y="8496801"/>
                  <a:pt x="15664996" y="8412834"/>
                  <a:pt x="15210965" y="8494654"/>
                </a:cubicBezTo>
                <a:cubicBezTo>
                  <a:pt x="14756934" y="8576474"/>
                  <a:pt x="14765198" y="8480923"/>
                  <a:pt x="14618637" y="8494654"/>
                </a:cubicBezTo>
                <a:cubicBezTo>
                  <a:pt x="14765198" y="8480923"/>
                  <a:pt x="14674933" y="8495866"/>
                  <a:pt x="14719333" y="8494654"/>
                </a:cubicBezTo>
                <a:cubicBezTo>
                  <a:pt x="14674933" y="8495866"/>
                  <a:pt x="14450149" y="8457031"/>
                  <a:pt x="14358013" y="8494654"/>
                </a:cubicBezTo>
                <a:cubicBezTo>
                  <a:pt x="14265877" y="8532277"/>
                  <a:pt x="14027870" y="8492927"/>
                  <a:pt x="13765686" y="8494654"/>
                </a:cubicBezTo>
                <a:cubicBezTo>
                  <a:pt x="13503502" y="8496381"/>
                  <a:pt x="13666155" y="8491801"/>
                  <a:pt x="13635374" y="8494654"/>
                </a:cubicBezTo>
                <a:cubicBezTo>
                  <a:pt x="13604593" y="8497507"/>
                  <a:pt x="13309844" y="8460668"/>
                  <a:pt x="13043047" y="8494654"/>
                </a:cubicBezTo>
                <a:cubicBezTo>
                  <a:pt x="12776250" y="8528640"/>
                  <a:pt x="12532018" y="8482168"/>
                  <a:pt x="12219712" y="8494654"/>
                </a:cubicBezTo>
                <a:cubicBezTo>
                  <a:pt x="11907407" y="8507140"/>
                  <a:pt x="11770210" y="8442519"/>
                  <a:pt x="11627385" y="8494654"/>
                </a:cubicBezTo>
                <a:cubicBezTo>
                  <a:pt x="11484560" y="8546789"/>
                  <a:pt x="11276653" y="8435405"/>
                  <a:pt x="11035057" y="8494654"/>
                </a:cubicBezTo>
                <a:cubicBezTo>
                  <a:pt x="10793461" y="8553903"/>
                  <a:pt x="10731903" y="8454105"/>
                  <a:pt x="10442730" y="8494654"/>
                </a:cubicBezTo>
                <a:cubicBezTo>
                  <a:pt x="10153557" y="8535203"/>
                  <a:pt x="9812178" y="8394632"/>
                  <a:pt x="9388387" y="8494654"/>
                </a:cubicBezTo>
                <a:cubicBezTo>
                  <a:pt x="8964596" y="8594676"/>
                  <a:pt x="9303847" y="8482322"/>
                  <a:pt x="9258075" y="8494654"/>
                </a:cubicBezTo>
                <a:cubicBezTo>
                  <a:pt x="9303847" y="8482322"/>
                  <a:pt x="9321414" y="8495954"/>
                  <a:pt x="9358771" y="8494654"/>
                </a:cubicBezTo>
                <a:cubicBezTo>
                  <a:pt x="9321414" y="8495954"/>
                  <a:pt x="9104516" y="8453736"/>
                  <a:pt x="8997451" y="8494654"/>
                </a:cubicBezTo>
                <a:cubicBezTo>
                  <a:pt x="8890386" y="8535572"/>
                  <a:pt x="8644291" y="8494387"/>
                  <a:pt x="8405124" y="8494654"/>
                </a:cubicBezTo>
                <a:cubicBezTo>
                  <a:pt x="8165957" y="8494921"/>
                  <a:pt x="8203771" y="8472874"/>
                  <a:pt x="8043804" y="8494654"/>
                </a:cubicBezTo>
                <a:cubicBezTo>
                  <a:pt x="8203771" y="8472874"/>
                  <a:pt x="8112716" y="8499298"/>
                  <a:pt x="8144500" y="8494654"/>
                </a:cubicBezTo>
                <a:cubicBezTo>
                  <a:pt x="8112716" y="8499298"/>
                  <a:pt x="7806444" y="8435612"/>
                  <a:pt x="7552173" y="8494654"/>
                </a:cubicBezTo>
                <a:cubicBezTo>
                  <a:pt x="7806444" y="8435612"/>
                  <a:pt x="7617387" y="8498120"/>
                  <a:pt x="7652868" y="8494654"/>
                </a:cubicBezTo>
                <a:cubicBezTo>
                  <a:pt x="7688350" y="8491188"/>
                  <a:pt x="7711794" y="8497717"/>
                  <a:pt x="7753564" y="8494654"/>
                </a:cubicBezTo>
                <a:cubicBezTo>
                  <a:pt x="7711794" y="8497717"/>
                  <a:pt x="7518332" y="8472476"/>
                  <a:pt x="7392244" y="8494654"/>
                </a:cubicBezTo>
                <a:cubicBezTo>
                  <a:pt x="7518332" y="8472476"/>
                  <a:pt x="7472454" y="8499451"/>
                  <a:pt x="7492940" y="8494654"/>
                </a:cubicBezTo>
                <a:cubicBezTo>
                  <a:pt x="7472454" y="8499451"/>
                  <a:pt x="6965231" y="8440791"/>
                  <a:pt x="6669605" y="8494654"/>
                </a:cubicBezTo>
                <a:cubicBezTo>
                  <a:pt x="6373979" y="8548517"/>
                  <a:pt x="6442881" y="8452193"/>
                  <a:pt x="6308286" y="8494654"/>
                </a:cubicBezTo>
                <a:cubicBezTo>
                  <a:pt x="6173691" y="8537115"/>
                  <a:pt x="6226919" y="8487507"/>
                  <a:pt x="6177974" y="8494654"/>
                </a:cubicBezTo>
                <a:cubicBezTo>
                  <a:pt x="6129029" y="8501801"/>
                  <a:pt x="5904693" y="8477891"/>
                  <a:pt x="5816654" y="8494654"/>
                </a:cubicBezTo>
                <a:cubicBezTo>
                  <a:pt x="5728615" y="8511417"/>
                  <a:pt x="5748397" y="8479384"/>
                  <a:pt x="5686342" y="8494654"/>
                </a:cubicBezTo>
                <a:cubicBezTo>
                  <a:pt x="5624287" y="8509924"/>
                  <a:pt x="5290470" y="8450064"/>
                  <a:pt x="5094015" y="8494654"/>
                </a:cubicBezTo>
                <a:cubicBezTo>
                  <a:pt x="4897560" y="8539244"/>
                  <a:pt x="5007580" y="8489761"/>
                  <a:pt x="4963703" y="8494654"/>
                </a:cubicBezTo>
                <a:cubicBezTo>
                  <a:pt x="5007580" y="8489761"/>
                  <a:pt x="5033104" y="8506556"/>
                  <a:pt x="5064398" y="8494654"/>
                </a:cubicBezTo>
                <a:cubicBezTo>
                  <a:pt x="5033104" y="8506556"/>
                  <a:pt x="4985537" y="8493992"/>
                  <a:pt x="4934086" y="8494654"/>
                </a:cubicBezTo>
                <a:cubicBezTo>
                  <a:pt x="4882635" y="8495316"/>
                  <a:pt x="4703863" y="8455876"/>
                  <a:pt x="4572767" y="8494654"/>
                </a:cubicBezTo>
                <a:cubicBezTo>
                  <a:pt x="4441671" y="8533432"/>
                  <a:pt x="4131319" y="8441082"/>
                  <a:pt x="3980439" y="8494654"/>
                </a:cubicBezTo>
                <a:cubicBezTo>
                  <a:pt x="3829559" y="8548226"/>
                  <a:pt x="3903227" y="8480494"/>
                  <a:pt x="3850127" y="8494654"/>
                </a:cubicBezTo>
                <a:cubicBezTo>
                  <a:pt x="3797027" y="8508814"/>
                  <a:pt x="3022601" y="8382224"/>
                  <a:pt x="2795785" y="8494654"/>
                </a:cubicBezTo>
                <a:cubicBezTo>
                  <a:pt x="2568969" y="8607084"/>
                  <a:pt x="2585143" y="8480276"/>
                  <a:pt x="2434465" y="8494654"/>
                </a:cubicBezTo>
                <a:cubicBezTo>
                  <a:pt x="2283787" y="8509032"/>
                  <a:pt x="1870590" y="8482939"/>
                  <a:pt x="1611130" y="8494654"/>
                </a:cubicBezTo>
                <a:cubicBezTo>
                  <a:pt x="1351671" y="8506369"/>
                  <a:pt x="1149916" y="8430691"/>
                  <a:pt x="787795" y="8494654"/>
                </a:cubicBezTo>
                <a:cubicBezTo>
                  <a:pt x="1149916" y="8430691"/>
                  <a:pt x="858035" y="8495664"/>
                  <a:pt x="888491" y="8494654"/>
                </a:cubicBezTo>
                <a:cubicBezTo>
                  <a:pt x="858035" y="8495664"/>
                  <a:pt x="401352" y="8473152"/>
                  <a:pt x="0" y="8494654"/>
                </a:cubicBezTo>
                <a:cubicBezTo>
                  <a:pt x="-66371" y="8292276"/>
                  <a:pt x="58038" y="8091538"/>
                  <a:pt x="0" y="7758451"/>
                </a:cubicBezTo>
                <a:cubicBezTo>
                  <a:pt x="-58038" y="7425364"/>
                  <a:pt x="57070" y="7283201"/>
                  <a:pt x="0" y="7107194"/>
                </a:cubicBezTo>
                <a:cubicBezTo>
                  <a:pt x="-57070" y="6931187"/>
                  <a:pt x="763" y="6819749"/>
                  <a:pt x="0" y="6710777"/>
                </a:cubicBezTo>
                <a:cubicBezTo>
                  <a:pt x="-763" y="6601805"/>
                  <a:pt x="48244" y="6378966"/>
                  <a:pt x="0" y="6059520"/>
                </a:cubicBezTo>
                <a:cubicBezTo>
                  <a:pt x="-48244" y="5740074"/>
                  <a:pt x="30373" y="5885052"/>
                  <a:pt x="0" y="5748049"/>
                </a:cubicBezTo>
                <a:cubicBezTo>
                  <a:pt x="-30373" y="5611046"/>
                  <a:pt x="6750" y="5432141"/>
                  <a:pt x="0" y="5181739"/>
                </a:cubicBezTo>
                <a:cubicBezTo>
                  <a:pt x="-6750" y="4931337"/>
                  <a:pt x="35473" y="4874173"/>
                  <a:pt x="0" y="4700375"/>
                </a:cubicBezTo>
                <a:cubicBezTo>
                  <a:pt x="-35473" y="4526577"/>
                  <a:pt x="14005" y="4422749"/>
                  <a:pt x="0" y="4303958"/>
                </a:cubicBezTo>
                <a:cubicBezTo>
                  <a:pt x="-14005" y="4185167"/>
                  <a:pt x="24088" y="4064089"/>
                  <a:pt x="0" y="3907541"/>
                </a:cubicBezTo>
                <a:cubicBezTo>
                  <a:pt x="-24088" y="3750993"/>
                  <a:pt x="34850" y="3612323"/>
                  <a:pt x="0" y="3341231"/>
                </a:cubicBezTo>
                <a:cubicBezTo>
                  <a:pt x="-34850" y="3070139"/>
                  <a:pt x="13438" y="3061142"/>
                  <a:pt x="0" y="2944813"/>
                </a:cubicBezTo>
                <a:cubicBezTo>
                  <a:pt x="-13438" y="2828484"/>
                  <a:pt x="24425" y="2769186"/>
                  <a:pt x="0" y="2633343"/>
                </a:cubicBezTo>
                <a:cubicBezTo>
                  <a:pt x="-24425" y="2497500"/>
                  <a:pt x="30561" y="2297018"/>
                  <a:pt x="0" y="1982086"/>
                </a:cubicBezTo>
                <a:cubicBezTo>
                  <a:pt x="-30561" y="1667154"/>
                  <a:pt x="1375" y="1759060"/>
                  <a:pt x="0" y="1670615"/>
                </a:cubicBezTo>
                <a:cubicBezTo>
                  <a:pt x="-1375" y="1582170"/>
                  <a:pt x="51726" y="1348233"/>
                  <a:pt x="0" y="1104305"/>
                </a:cubicBezTo>
                <a:cubicBezTo>
                  <a:pt x="-51726" y="860377"/>
                  <a:pt x="28226" y="863531"/>
                  <a:pt x="0" y="622941"/>
                </a:cubicBezTo>
                <a:cubicBezTo>
                  <a:pt x="-28226" y="382351"/>
                  <a:pt x="21064" y="237991"/>
                  <a:pt x="0" y="0"/>
                </a:cubicBezTo>
                <a:close/>
              </a:path>
            </a:pathLst>
          </a:custGeom>
          <a:ln w="76200">
            <a:solidFill>
              <a:schemeClr val="tx1"/>
            </a:solidFill>
            <a:extLst>
              <a:ext uri="{C807C97D-BFC1-408E-A445-0C87EB9F89A2}">
                <ask:lineSketchStyleProps xmlns:ask="http://schemas.microsoft.com/office/drawing/2018/sketchyshapes" sd="2287396540">
                  <a:prstGeom prst="rect">
                    <a:avLst/>
                  </a:prstGeom>
                  <ask:type>
                    <ask:lineSketchScribble/>
                  </ask:type>
                </ask:lineSketchStyleProps>
              </a:ext>
            </a:extLst>
          </a:ln>
        </p:spPr>
      </p:pic>
      <p:sp>
        <p:nvSpPr>
          <p:cNvPr id="11" name="Rectangle: Rounded Corners 10">
            <a:extLst>
              <a:ext uri="{FF2B5EF4-FFF2-40B4-BE49-F238E27FC236}">
                <a16:creationId xmlns:a16="http://schemas.microsoft.com/office/drawing/2014/main" id="{16B65E33-4C27-8010-E33F-56B86D50563A}"/>
              </a:ext>
            </a:extLst>
          </p:cNvPr>
          <p:cNvSpPr/>
          <p:nvPr/>
        </p:nvSpPr>
        <p:spPr>
          <a:xfrm>
            <a:off x="8102600" y="13665200"/>
            <a:ext cx="1720850" cy="977900"/>
          </a:xfrm>
          <a:prstGeom prst="roundRect">
            <a:avLst/>
          </a:prstGeom>
          <a:solidFill>
            <a:srgbClr val="C1272D"/>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latin typeface="1FTV VIP Komika Axis" panose="02000506000000020004" pitchFamily="50" charset="0"/>
              </a:rPr>
              <a:t>?</a:t>
            </a:r>
          </a:p>
        </p:txBody>
      </p:sp>
    </p:spTree>
    <p:extLst>
      <p:ext uri="{BB962C8B-B14F-4D97-AF65-F5344CB8AC3E}">
        <p14:creationId xmlns:p14="http://schemas.microsoft.com/office/powerpoint/2010/main" val="2325478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3CC253E7-A73C-81A4-51EF-F36F8AF513B6}"/>
            </a:ext>
          </a:extLst>
        </p:cNvPr>
        <p:cNvGrpSpPr/>
        <p:nvPr/>
      </p:nvGrpSpPr>
      <p:grpSpPr>
        <a:xfrm>
          <a:off x="0" y="0"/>
          <a:ext cx="0" cy="0"/>
          <a:chOff x="0" y="0"/>
          <a:chExt cx="0" cy="0"/>
        </a:xfrm>
      </p:grpSpPr>
      <p:sp>
        <p:nvSpPr>
          <p:cNvPr id="3" name="TextBox 3">
            <a:hlinkClick r:id="rId2" action="ppaction://hlinksldjump"/>
            <a:extLst>
              <a:ext uri="{FF2B5EF4-FFF2-40B4-BE49-F238E27FC236}">
                <a16:creationId xmlns:a16="http://schemas.microsoft.com/office/drawing/2014/main" id="{579A1577-CB5C-47E3-1130-05C8FF64162F}"/>
              </a:ext>
            </a:extLst>
          </p:cNvPr>
          <p:cNvSpPr txBox="1"/>
          <p:nvPr/>
        </p:nvSpPr>
        <p:spPr>
          <a:xfrm>
            <a:off x="4734464" y="861288"/>
            <a:ext cx="26535571" cy="4878259"/>
          </a:xfrm>
          <a:prstGeom prst="rect">
            <a:avLst/>
          </a:prstGeom>
        </p:spPr>
        <p:txBody>
          <a:bodyPr wrap="square" lIns="0" tIns="0" rIns="0" bIns="0" rtlCol="0" anchor="t">
            <a:spAutoFit/>
          </a:bodyPr>
          <a:lstStyle/>
          <a:p>
            <a:pPr algn="ctr">
              <a:lnSpc>
                <a:spcPct val="150000"/>
              </a:lnSpc>
            </a:pPr>
            <a:r>
              <a:rPr lang="en-US" sz="13800" u="sng">
                <a:solidFill>
                  <a:srgbClr val="C00000"/>
                </a:solidFill>
                <a:latin typeface="Saira ExtraCondensed Bold"/>
                <a:ea typeface="Saira ExtraCondensed Bold"/>
                <a:cs typeface="Saira ExtraCondensed Bold"/>
                <a:sym typeface="Saira ExtraCondensed Bold"/>
              </a:rPr>
              <a:t>Câu 6</a:t>
            </a:r>
          </a:p>
          <a:p>
            <a:pPr algn="ctr">
              <a:lnSpc>
                <a:spcPct val="150000"/>
              </a:lnSpc>
            </a:pPr>
            <a:r>
              <a:rPr lang="en-US" sz="8000">
                <a:solidFill>
                  <a:srgbClr val="C00000"/>
                </a:solidFill>
                <a:latin typeface="Saira ExtraCondensed Bold"/>
                <a:ea typeface="Saira ExtraCondensed Bold"/>
                <a:cs typeface="Saira ExtraCondensed Bold"/>
                <a:sym typeface="Saira ExtraCondensed Bold"/>
              </a:rPr>
              <a:t>(6 chữ cái)</a:t>
            </a:r>
          </a:p>
        </p:txBody>
      </p:sp>
      <p:sp>
        <p:nvSpPr>
          <p:cNvPr id="7" name="TextBox 3">
            <a:extLst>
              <a:ext uri="{FF2B5EF4-FFF2-40B4-BE49-F238E27FC236}">
                <a16:creationId xmlns:a16="http://schemas.microsoft.com/office/drawing/2014/main" id="{BADD54EE-B89D-DF25-1DB7-4377A8BFF284}"/>
              </a:ext>
            </a:extLst>
          </p:cNvPr>
          <p:cNvSpPr txBox="1"/>
          <p:nvPr/>
        </p:nvSpPr>
        <p:spPr>
          <a:xfrm>
            <a:off x="992882" y="5739547"/>
            <a:ext cx="11691986" cy="2031325"/>
          </a:xfrm>
          <a:prstGeom prst="rect">
            <a:avLst/>
          </a:prstGeom>
        </p:spPr>
        <p:txBody>
          <a:bodyPr wrap="square" lIns="0" tIns="0" rIns="0" bIns="0" rtlCol="0" anchor="t">
            <a:spAutoFit/>
          </a:bodyPr>
          <a:lstStyle/>
          <a:p>
            <a:pPr algn="ctr">
              <a:lnSpc>
                <a:spcPct val="150000"/>
              </a:lnSpc>
            </a:pPr>
            <a:r>
              <a:rPr lang="en-US" sz="9600">
                <a:solidFill>
                  <a:srgbClr val="12576A"/>
                </a:solidFill>
                <a:latin typeface="Saira ExtraCondensed Bold"/>
                <a:ea typeface="Saira ExtraCondensed Bold"/>
                <a:cs typeface="Saira ExtraCondensed Bold"/>
                <a:sym typeface="Saira ExtraCondensed Bold"/>
              </a:rPr>
              <a:t>Các cụm sau nói về từ gì?</a:t>
            </a:r>
          </a:p>
        </p:txBody>
      </p:sp>
      <p:sp>
        <p:nvSpPr>
          <p:cNvPr id="2" name="TextBox 3">
            <a:extLst>
              <a:ext uri="{FF2B5EF4-FFF2-40B4-BE49-F238E27FC236}">
                <a16:creationId xmlns:a16="http://schemas.microsoft.com/office/drawing/2014/main" id="{24D3BA41-7AFD-2A44-1046-793339A22262}"/>
              </a:ext>
            </a:extLst>
          </p:cNvPr>
          <p:cNvSpPr txBox="1"/>
          <p:nvPr/>
        </p:nvSpPr>
        <p:spPr>
          <a:xfrm>
            <a:off x="10285465" y="15324067"/>
            <a:ext cx="11691986" cy="1523494"/>
          </a:xfrm>
          <a:prstGeom prst="rect">
            <a:avLst/>
          </a:prstGeom>
        </p:spPr>
        <p:txBody>
          <a:bodyPr wrap="square" lIns="0" tIns="0" rIns="0" bIns="0" rtlCol="0" anchor="t">
            <a:spAutoFit/>
          </a:bodyPr>
          <a:lstStyle/>
          <a:p>
            <a:pPr>
              <a:lnSpc>
                <a:spcPct val="150000"/>
              </a:lnSpc>
            </a:pPr>
            <a:r>
              <a:rPr lang="en-US" sz="7200">
                <a:solidFill>
                  <a:srgbClr val="12576A"/>
                </a:solidFill>
                <a:latin typeface="Saira ExtraCondensed Bold"/>
                <a:ea typeface="Saira ExtraCondensed Bold"/>
                <a:cs typeface="Saira ExtraCondensed Bold"/>
                <a:sym typeface="Saira ExtraCondensed Bold"/>
              </a:rPr>
              <a:t>Tuyên ngôn …</a:t>
            </a:r>
          </a:p>
        </p:txBody>
      </p:sp>
      <p:sp>
        <p:nvSpPr>
          <p:cNvPr id="4" name="TextBox 3">
            <a:extLst>
              <a:ext uri="{FF2B5EF4-FFF2-40B4-BE49-F238E27FC236}">
                <a16:creationId xmlns:a16="http://schemas.microsoft.com/office/drawing/2014/main" id="{8741EFA8-459B-1B15-3D88-FABA20128A09}"/>
              </a:ext>
            </a:extLst>
          </p:cNvPr>
          <p:cNvSpPr txBox="1"/>
          <p:nvPr/>
        </p:nvSpPr>
        <p:spPr>
          <a:xfrm>
            <a:off x="5897935" y="8342255"/>
            <a:ext cx="11691986" cy="5057154"/>
          </a:xfrm>
          <a:prstGeom prst="rect">
            <a:avLst/>
          </a:prstGeom>
        </p:spPr>
        <p:txBody>
          <a:bodyPr wrap="square" lIns="0" tIns="0" rIns="0" bIns="0" rtlCol="0" anchor="t">
            <a:spAutoFit/>
          </a:bodyPr>
          <a:lstStyle/>
          <a:p>
            <a:pPr>
              <a:lnSpc>
                <a:spcPct val="150000"/>
              </a:lnSpc>
            </a:pPr>
            <a:r>
              <a:rPr lang="en-US" sz="23900">
                <a:solidFill>
                  <a:srgbClr val="12576A"/>
                </a:solidFill>
                <a:latin typeface="Saira ExtraCondensed Bold"/>
                <a:ea typeface="Saira ExtraCondensed Bold"/>
                <a:cs typeface="Saira ExtraCondensed Bold"/>
                <a:sym typeface="Saira ExtraCondensed Bold"/>
              </a:rPr>
              <a:t>… kinh tế</a:t>
            </a:r>
          </a:p>
        </p:txBody>
      </p:sp>
      <p:sp>
        <p:nvSpPr>
          <p:cNvPr id="5" name="TextBox 4">
            <a:extLst>
              <a:ext uri="{FF2B5EF4-FFF2-40B4-BE49-F238E27FC236}">
                <a16:creationId xmlns:a16="http://schemas.microsoft.com/office/drawing/2014/main" id="{A7613F96-6F8F-1C16-EF67-0DAB3ABFBF7E}"/>
              </a:ext>
            </a:extLst>
          </p:cNvPr>
          <p:cNvSpPr txBox="1"/>
          <p:nvPr/>
        </p:nvSpPr>
        <p:spPr>
          <a:xfrm>
            <a:off x="24312514" y="15487308"/>
            <a:ext cx="11691986" cy="1692771"/>
          </a:xfrm>
          <a:prstGeom prst="rect">
            <a:avLst/>
          </a:prstGeom>
        </p:spPr>
        <p:txBody>
          <a:bodyPr wrap="square" lIns="0" tIns="0" rIns="0" bIns="0" rtlCol="0" anchor="t">
            <a:spAutoFit/>
          </a:bodyPr>
          <a:lstStyle/>
          <a:p>
            <a:pPr>
              <a:lnSpc>
                <a:spcPct val="150000"/>
              </a:lnSpc>
            </a:pPr>
            <a:r>
              <a:rPr lang="en-US" sz="8000">
                <a:solidFill>
                  <a:srgbClr val="12576A"/>
                </a:solidFill>
                <a:latin typeface="Saira ExtraCondensed Bold"/>
                <a:ea typeface="Saira ExtraCondensed Bold"/>
                <a:cs typeface="Saira ExtraCondensed Bold"/>
                <a:sym typeface="Saira ExtraCondensed Bold"/>
              </a:rPr>
              <a:t>Đấu tranh giành …</a:t>
            </a:r>
          </a:p>
        </p:txBody>
      </p:sp>
      <p:sp>
        <p:nvSpPr>
          <p:cNvPr id="6" name="TextBox 5">
            <a:extLst>
              <a:ext uri="{FF2B5EF4-FFF2-40B4-BE49-F238E27FC236}">
                <a16:creationId xmlns:a16="http://schemas.microsoft.com/office/drawing/2014/main" id="{02377E56-ACDA-0AB2-49F5-36F16B9E60A0}"/>
              </a:ext>
            </a:extLst>
          </p:cNvPr>
          <p:cNvSpPr txBox="1"/>
          <p:nvPr/>
        </p:nvSpPr>
        <p:spPr>
          <a:xfrm>
            <a:off x="16131458" y="7626141"/>
            <a:ext cx="11691986" cy="2433358"/>
          </a:xfrm>
          <a:prstGeom prst="rect">
            <a:avLst/>
          </a:prstGeom>
        </p:spPr>
        <p:txBody>
          <a:bodyPr wrap="square" lIns="0" tIns="0" rIns="0" bIns="0" rtlCol="0" anchor="t">
            <a:spAutoFit/>
          </a:bodyPr>
          <a:lstStyle/>
          <a:p>
            <a:pPr>
              <a:lnSpc>
                <a:spcPct val="150000"/>
              </a:lnSpc>
            </a:pPr>
            <a:r>
              <a:rPr lang="en-US" sz="11500">
                <a:solidFill>
                  <a:srgbClr val="12576A"/>
                </a:solidFill>
                <a:latin typeface="Saira ExtraCondensed Bold"/>
                <a:ea typeface="Saira ExtraCondensed Bold"/>
                <a:cs typeface="Saira ExtraCondensed Bold"/>
                <a:sym typeface="Saira ExtraCondensed Bold"/>
              </a:rPr>
              <a:t>… dân tộc</a:t>
            </a:r>
          </a:p>
        </p:txBody>
      </p:sp>
      <p:sp>
        <p:nvSpPr>
          <p:cNvPr id="8" name="TextBox 7">
            <a:extLst>
              <a:ext uri="{FF2B5EF4-FFF2-40B4-BE49-F238E27FC236}">
                <a16:creationId xmlns:a16="http://schemas.microsoft.com/office/drawing/2014/main" id="{1EB48C13-C3DE-C019-8264-6E4A7FA1480E}"/>
              </a:ext>
            </a:extLst>
          </p:cNvPr>
          <p:cNvSpPr txBox="1"/>
          <p:nvPr/>
        </p:nvSpPr>
        <p:spPr>
          <a:xfrm>
            <a:off x="18414579" y="10411160"/>
            <a:ext cx="11691986" cy="4210768"/>
          </a:xfrm>
          <a:prstGeom prst="rect">
            <a:avLst/>
          </a:prstGeom>
        </p:spPr>
        <p:txBody>
          <a:bodyPr wrap="square" lIns="0" tIns="0" rIns="0" bIns="0" rtlCol="0" anchor="t">
            <a:spAutoFit/>
          </a:bodyPr>
          <a:lstStyle/>
          <a:p>
            <a:pPr>
              <a:lnSpc>
                <a:spcPct val="150000"/>
              </a:lnSpc>
            </a:pPr>
            <a:r>
              <a:rPr lang="en-US" sz="19900">
                <a:solidFill>
                  <a:srgbClr val="12576A"/>
                </a:solidFill>
                <a:latin typeface="Saira ExtraCondensed Bold"/>
                <a:ea typeface="Saira ExtraCondensed Bold"/>
                <a:cs typeface="Saira ExtraCondensed Bold"/>
                <a:sym typeface="Saira ExtraCondensed Bold"/>
              </a:rPr>
              <a:t>… tài chính</a:t>
            </a:r>
          </a:p>
        </p:txBody>
      </p:sp>
      <p:sp>
        <p:nvSpPr>
          <p:cNvPr id="10" name="TextBox 9">
            <a:extLst>
              <a:ext uri="{FF2B5EF4-FFF2-40B4-BE49-F238E27FC236}">
                <a16:creationId xmlns:a16="http://schemas.microsoft.com/office/drawing/2014/main" id="{30F927A0-1924-8A08-426B-C89B7B6E1F94}"/>
              </a:ext>
            </a:extLst>
          </p:cNvPr>
          <p:cNvSpPr txBox="1"/>
          <p:nvPr/>
        </p:nvSpPr>
        <p:spPr>
          <a:xfrm>
            <a:off x="4178248" y="14274730"/>
            <a:ext cx="11691986" cy="1396536"/>
          </a:xfrm>
          <a:prstGeom prst="rect">
            <a:avLst/>
          </a:prstGeom>
        </p:spPr>
        <p:txBody>
          <a:bodyPr wrap="square" lIns="0" tIns="0" rIns="0" bIns="0" rtlCol="0" anchor="t">
            <a:spAutoFit/>
          </a:bodyPr>
          <a:lstStyle/>
          <a:p>
            <a:pPr>
              <a:lnSpc>
                <a:spcPct val="150000"/>
              </a:lnSpc>
            </a:pPr>
            <a:r>
              <a:rPr lang="en-US" sz="6600">
                <a:solidFill>
                  <a:srgbClr val="12576A"/>
                </a:solidFill>
                <a:latin typeface="Saira ExtraCondensed Bold"/>
                <a:ea typeface="Saira ExtraCondensed Bold"/>
                <a:cs typeface="Saira ExtraCondensed Bold"/>
                <a:sym typeface="Saira ExtraCondensed Bold"/>
              </a:rPr>
              <a:t>… tự chủ</a:t>
            </a:r>
          </a:p>
        </p:txBody>
      </p:sp>
      <p:sp>
        <p:nvSpPr>
          <p:cNvPr id="12" name="TextBox 11">
            <a:extLst>
              <a:ext uri="{FF2B5EF4-FFF2-40B4-BE49-F238E27FC236}">
                <a16:creationId xmlns:a16="http://schemas.microsoft.com/office/drawing/2014/main" id="{E6D8D139-655F-30E5-197B-7194C256047A}"/>
              </a:ext>
            </a:extLst>
          </p:cNvPr>
          <p:cNvSpPr txBox="1"/>
          <p:nvPr/>
        </p:nvSpPr>
        <p:spPr>
          <a:xfrm>
            <a:off x="27501078" y="8024150"/>
            <a:ext cx="11691986" cy="2433358"/>
          </a:xfrm>
          <a:prstGeom prst="rect">
            <a:avLst/>
          </a:prstGeom>
        </p:spPr>
        <p:txBody>
          <a:bodyPr wrap="square" lIns="0" tIns="0" rIns="0" bIns="0" rtlCol="0" anchor="t">
            <a:spAutoFit/>
          </a:bodyPr>
          <a:lstStyle/>
          <a:p>
            <a:pPr>
              <a:lnSpc>
                <a:spcPct val="150000"/>
              </a:lnSpc>
            </a:pPr>
            <a:r>
              <a:rPr lang="en-US" sz="11500">
                <a:solidFill>
                  <a:srgbClr val="12576A"/>
                </a:solidFill>
                <a:latin typeface="Saira ExtraCondensed Bold"/>
                <a:ea typeface="Saira ExtraCondensed Bold"/>
                <a:cs typeface="Saira ExtraCondensed Bold"/>
                <a:sym typeface="Saira ExtraCondensed Bold"/>
              </a:rPr>
              <a:t>… công nghệ</a:t>
            </a:r>
          </a:p>
        </p:txBody>
      </p:sp>
    </p:spTree>
    <p:extLst>
      <p:ext uri="{BB962C8B-B14F-4D97-AF65-F5344CB8AC3E}">
        <p14:creationId xmlns:p14="http://schemas.microsoft.com/office/powerpoint/2010/main" val="1534001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F5B9402C-92BA-97F2-A70D-BF91B695F3DE}"/>
            </a:ext>
          </a:extLst>
        </p:cNvPr>
        <p:cNvGrpSpPr/>
        <p:nvPr/>
      </p:nvGrpSpPr>
      <p:grpSpPr>
        <a:xfrm>
          <a:off x="0" y="0"/>
          <a:ext cx="0" cy="0"/>
          <a:chOff x="0" y="0"/>
          <a:chExt cx="0" cy="0"/>
        </a:xfrm>
      </p:grpSpPr>
      <p:sp>
        <p:nvSpPr>
          <p:cNvPr id="3" name="TextBox 3">
            <a:hlinkClick r:id="rId2" action="ppaction://hlinksldjump"/>
            <a:extLst>
              <a:ext uri="{FF2B5EF4-FFF2-40B4-BE49-F238E27FC236}">
                <a16:creationId xmlns:a16="http://schemas.microsoft.com/office/drawing/2014/main" id="{BCEE22B1-02DA-D73E-A5F8-02A816EDB959}"/>
              </a:ext>
            </a:extLst>
          </p:cNvPr>
          <p:cNvSpPr txBox="1"/>
          <p:nvPr/>
        </p:nvSpPr>
        <p:spPr>
          <a:xfrm>
            <a:off x="4734464" y="861288"/>
            <a:ext cx="26535571" cy="4878259"/>
          </a:xfrm>
          <a:prstGeom prst="rect">
            <a:avLst/>
          </a:prstGeom>
        </p:spPr>
        <p:txBody>
          <a:bodyPr wrap="square" lIns="0" tIns="0" rIns="0" bIns="0" rtlCol="0" anchor="t">
            <a:spAutoFit/>
          </a:bodyPr>
          <a:lstStyle/>
          <a:p>
            <a:pPr algn="ctr">
              <a:lnSpc>
                <a:spcPct val="150000"/>
              </a:lnSpc>
            </a:pPr>
            <a:r>
              <a:rPr lang="en-US" sz="13800" u="sng">
                <a:solidFill>
                  <a:srgbClr val="C00000"/>
                </a:solidFill>
                <a:latin typeface="Saira ExtraCondensed Bold"/>
                <a:ea typeface="Saira ExtraCondensed Bold"/>
                <a:cs typeface="Saira ExtraCondensed Bold"/>
                <a:sym typeface="Saira ExtraCondensed Bold"/>
              </a:rPr>
              <a:t>Câu 7</a:t>
            </a:r>
          </a:p>
          <a:p>
            <a:pPr algn="ctr">
              <a:lnSpc>
                <a:spcPct val="150000"/>
              </a:lnSpc>
            </a:pPr>
            <a:r>
              <a:rPr lang="en-US" sz="8000">
                <a:solidFill>
                  <a:srgbClr val="C00000"/>
                </a:solidFill>
                <a:latin typeface="Saira ExtraCondensed Bold"/>
                <a:ea typeface="Saira ExtraCondensed Bold"/>
                <a:cs typeface="Saira ExtraCondensed Bold"/>
                <a:sym typeface="Saira ExtraCondensed Bold"/>
              </a:rPr>
              <a:t>(9 chữ cái)</a:t>
            </a:r>
          </a:p>
        </p:txBody>
      </p:sp>
      <p:sp>
        <p:nvSpPr>
          <p:cNvPr id="15" name="TextBox 3">
            <a:extLst>
              <a:ext uri="{FF2B5EF4-FFF2-40B4-BE49-F238E27FC236}">
                <a16:creationId xmlns:a16="http://schemas.microsoft.com/office/drawing/2014/main" id="{27A3C28F-4B2B-2561-C3CB-8CBE61ED244A}"/>
              </a:ext>
            </a:extLst>
          </p:cNvPr>
          <p:cNvSpPr txBox="1"/>
          <p:nvPr/>
        </p:nvSpPr>
        <p:spPr>
          <a:xfrm>
            <a:off x="3289300" y="10508242"/>
            <a:ext cx="19523156" cy="4247317"/>
          </a:xfrm>
          <a:prstGeom prst="rect">
            <a:avLst/>
          </a:prstGeom>
        </p:spPr>
        <p:txBody>
          <a:bodyPr wrap="square" lIns="0" tIns="0" rIns="0" bIns="0" rtlCol="0" anchor="t">
            <a:spAutoFit/>
          </a:bodyPr>
          <a:lstStyle/>
          <a:p>
            <a:pPr algn="ctr">
              <a:lnSpc>
                <a:spcPct val="150000"/>
              </a:lnSpc>
            </a:pPr>
            <a:r>
              <a:rPr lang="en-US" sz="9600">
                <a:solidFill>
                  <a:srgbClr val="12576A"/>
                </a:solidFill>
                <a:latin typeface="Saira ExtraCondensed Bold"/>
                <a:ea typeface="Saira ExtraCondensed Bold"/>
                <a:cs typeface="Saira ExtraCondensed Bold"/>
                <a:sym typeface="Saira ExtraCondensed Bold"/>
              </a:rPr>
              <a:t>“… kinh tế là mặt trận hàng đầu. Có kinh tế thì mới có thể nâng cao quốc phòng, giữ vững độc lập."</a:t>
            </a:r>
          </a:p>
        </p:txBody>
      </p:sp>
      <p:grpSp>
        <p:nvGrpSpPr>
          <p:cNvPr id="26" name="Group 25">
            <a:extLst>
              <a:ext uri="{FF2B5EF4-FFF2-40B4-BE49-F238E27FC236}">
                <a16:creationId xmlns:a16="http://schemas.microsoft.com/office/drawing/2014/main" id="{6720DC1E-DA9D-344E-E881-FA51EEFFDDBA}"/>
              </a:ext>
            </a:extLst>
          </p:cNvPr>
          <p:cNvGrpSpPr/>
          <p:nvPr/>
        </p:nvGrpSpPr>
        <p:grpSpPr>
          <a:xfrm>
            <a:off x="25168018" y="6195098"/>
            <a:ext cx="7547182" cy="10939514"/>
            <a:chOff x="22514757" y="1230880"/>
            <a:chExt cx="10821704" cy="15685878"/>
          </a:xfrm>
        </p:grpSpPr>
        <p:sp>
          <p:nvSpPr>
            <p:cNvPr id="11" name="TextBox 3">
              <a:extLst>
                <a:ext uri="{FF2B5EF4-FFF2-40B4-BE49-F238E27FC236}">
                  <a16:creationId xmlns:a16="http://schemas.microsoft.com/office/drawing/2014/main" id="{3F18582C-6C9C-B965-E07A-6D90291246F6}"/>
                </a:ext>
              </a:extLst>
            </p:cNvPr>
            <p:cNvSpPr txBox="1"/>
            <p:nvPr/>
          </p:nvSpPr>
          <p:spPr>
            <a:xfrm>
              <a:off x="24297029" y="4283069"/>
              <a:ext cx="4003466"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P</a:t>
              </a:r>
            </a:p>
          </p:txBody>
        </p:sp>
        <p:sp>
          <p:nvSpPr>
            <p:cNvPr id="16" name="TextBox 3">
              <a:extLst>
                <a:ext uri="{FF2B5EF4-FFF2-40B4-BE49-F238E27FC236}">
                  <a16:creationId xmlns:a16="http://schemas.microsoft.com/office/drawing/2014/main" id="{8F237C27-ED09-0F4E-1F96-2B47F7F7420A}"/>
                </a:ext>
              </a:extLst>
            </p:cNvPr>
            <p:cNvSpPr txBox="1"/>
            <p:nvPr/>
          </p:nvSpPr>
          <p:spPr>
            <a:xfrm>
              <a:off x="29203609" y="6602520"/>
              <a:ext cx="4132852"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H</a:t>
              </a:r>
            </a:p>
          </p:txBody>
        </p:sp>
        <p:sp>
          <p:nvSpPr>
            <p:cNvPr id="18" name="TextBox 3">
              <a:extLst>
                <a:ext uri="{FF2B5EF4-FFF2-40B4-BE49-F238E27FC236}">
                  <a16:creationId xmlns:a16="http://schemas.microsoft.com/office/drawing/2014/main" id="{BBEB63F4-637C-0982-B92D-548DA42AE528}"/>
                </a:ext>
              </a:extLst>
            </p:cNvPr>
            <p:cNvSpPr txBox="1"/>
            <p:nvPr/>
          </p:nvSpPr>
          <p:spPr>
            <a:xfrm>
              <a:off x="25811524" y="8988618"/>
              <a:ext cx="4578010"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A</a:t>
              </a:r>
            </a:p>
          </p:txBody>
        </p:sp>
        <p:sp>
          <p:nvSpPr>
            <p:cNvPr id="19" name="TextBox 3">
              <a:extLst>
                <a:ext uri="{FF2B5EF4-FFF2-40B4-BE49-F238E27FC236}">
                  <a16:creationId xmlns:a16="http://schemas.microsoft.com/office/drawing/2014/main" id="{89B6B31B-E3B4-A078-7D20-7522CF63418B}"/>
                </a:ext>
              </a:extLst>
            </p:cNvPr>
            <p:cNvSpPr txBox="1"/>
            <p:nvPr/>
          </p:nvSpPr>
          <p:spPr>
            <a:xfrm>
              <a:off x="27728076" y="4442454"/>
              <a:ext cx="4578010"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I</a:t>
              </a:r>
            </a:p>
          </p:txBody>
        </p:sp>
        <p:sp>
          <p:nvSpPr>
            <p:cNvPr id="20" name="TextBox 3">
              <a:extLst>
                <a:ext uri="{FF2B5EF4-FFF2-40B4-BE49-F238E27FC236}">
                  <a16:creationId xmlns:a16="http://schemas.microsoft.com/office/drawing/2014/main" id="{8784507D-42D3-875D-8683-C93798D8B4B6}"/>
                </a:ext>
              </a:extLst>
            </p:cNvPr>
            <p:cNvSpPr txBox="1"/>
            <p:nvPr/>
          </p:nvSpPr>
          <p:spPr>
            <a:xfrm>
              <a:off x="25811524" y="1230880"/>
              <a:ext cx="4578010"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R</a:t>
              </a:r>
            </a:p>
          </p:txBody>
        </p:sp>
        <p:sp>
          <p:nvSpPr>
            <p:cNvPr id="21" name="TextBox 3">
              <a:extLst>
                <a:ext uri="{FF2B5EF4-FFF2-40B4-BE49-F238E27FC236}">
                  <a16:creationId xmlns:a16="http://schemas.microsoft.com/office/drawing/2014/main" id="{09C309DE-4CBB-969C-6B1B-C176C76FF35C}"/>
                </a:ext>
              </a:extLst>
            </p:cNvPr>
            <p:cNvSpPr txBox="1"/>
            <p:nvPr/>
          </p:nvSpPr>
          <p:spPr>
            <a:xfrm>
              <a:off x="22514757" y="6579322"/>
              <a:ext cx="4578010"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T</a:t>
              </a:r>
            </a:p>
          </p:txBody>
        </p:sp>
        <p:sp>
          <p:nvSpPr>
            <p:cNvPr id="22" name="TextBox 3">
              <a:extLst>
                <a:ext uri="{FF2B5EF4-FFF2-40B4-BE49-F238E27FC236}">
                  <a16:creationId xmlns:a16="http://schemas.microsoft.com/office/drawing/2014/main" id="{6C48F2D1-1D38-F27C-92C1-7B777AAD4AA9}"/>
                </a:ext>
              </a:extLst>
            </p:cNvPr>
            <p:cNvSpPr txBox="1"/>
            <p:nvPr/>
          </p:nvSpPr>
          <p:spPr>
            <a:xfrm>
              <a:off x="25811524" y="14483400"/>
              <a:ext cx="4578010"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R</a:t>
              </a:r>
            </a:p>
          </p:txBody>
        </p:sp>
        <p:sp>
          <p:nvSpPr>
            <p:cNvPr id="23" name="TextBox 3">
              <a:extLst>
                <a:ext uri="{FF2B5EF4-FFF2-40B4-BE49-F238E27FC236}">
                  <a16:creationId xmlns:a16="http://schemas.microsoft.com/office/drawing/2014/main" id="{73F5F583-1BFD-BED5-5DBF-4C7134352611}"/>
                </a:ext>
              </a:extLst>
            </p:cNvPr>
            <p:cNvSpPr txBox="1"/>
            <p:nvPr/>
          </p:nvSpPr>
          <p:spPr>
            <a:xfrm>
              <a:off x="25811524" y="6198704"/>
              <a:ext cx="4578010"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E</a:t>
              </a:r>
            </a:p>
          </p:txBody>
        </p:sp>
        <p:sp>
          <p:nvSpPr>
            <p:cNvPr id="24" name="TextBox 3">
              <a:extLst>
                <a:ext uri="{FF2B5EF4-FFF2-40B4-BE49-F238E27FC236}">
                  <a16:creationId xmlns:a16="http://schemas.microsoft.com/office/drawing/2014/main" id="{2F3D49FF-E346-5E5C-9AE2-AC89AA63DD73}"/>
                </a:ext>
              </a:extLst>
            </p:cNvPr>
            <p:cNvSpPr txBox="1"/>
            <p:nvPr/>
          </p:nvSpPr>
          <p:spPr>
            <a:xfrm>
              <a:off x="25811524" y="3636055"/>
              <a:ext cx="4578010"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N</a:t>
              </a:r>
            </a:p>
          </p:txBody>
        </p:sp>
        <p:sp>
          <p:nvSpPr>
            <p:cNvPr id="25" name="TextBox 3">
              <a:extLst>
                <a:ext uri="{FF2B5EF4-FFF2-40B4-BE49-F238E27FC236}">
                  <a16:creationId xmlns:a16="http://schemas.microsoft.com/office/drawing/2014/main" id="{CD995842-FFDE-E9E2-663E-150D33C3ACA2}"/>
                </a:ext>
              </a:extLst>
            </p:cNvPr>
            <p:cNvSpPr txBox="1"/>
            <p:nvPr/>
          </p:nvSpPr>
          <p:spPr>
            <a:xfrm>
              <a:off x="25811524" y="12097302"/>
              <a:ext cx="4578010" cy="2433358"/>
            </a:xfrm>
            <a:prstGeom prst="rect">
              <a:avLst/>
            </a:prstGeom>
          </p:spPr>
          <p:txBody>
            <a:bodyPr wrap="square" lIns="0" tIns="0" rIns="0" bIns="0" rtlCol="0" anchor="t">
              <a:spAutoFit/>
            </a:bodyPr>
            <a:lstStyle/>
            <a:p>
              <a:pPr algn="ctr">
                <a:lnSpc>
                  <a:spcPct val="150000"/>
                </a:lnSpc>
              </a:pPr>
              <a:r>
                <a:rPr lang="en-US" sz="11500">
                  <a:solidFill>
                    <a:srgbClr val="12576A"/>
                  </a:solidFill>
                  <a:latin typeface="Saira ExtraCondensed Bold"/>
                  <a:ea typeface="Saira ExtraCondensed Bold"/>
                  <a:cs typeface="Saira ExtraCondensed Bold"/>
                  <a:sym typeface="Saira ExtraCondensed Bold"/>
                </a:rPr>
                <a:t>T</a:t>
              </a:r>
            </a:p>
          </p:txBody>
        </p:sp>
      </p:grpSp>
    </p:spTree>
    <p:extLst>
      <p:ext uri="{BB962C8B-B14F-4D97-AF65-F5344CB8AC3E}">
        <p14:creationId xmlns:p14="http://schemas.microsoft.com/office/powerpoint/2010/main" val="3064000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1823"/>
        </a:solidFill>
        <a:effectLst/>
      </p:bgPr>
    </p:bg>
    <p:spTree>
      <p:nvGrpSpPr>
        <p:cNvPr id="1" name="">
          <a:extLst>
            <a:ext uri="{FF2B5EF4-FFF2-40B4-BE49-F238E27FC236}">
              <a16:creationId xmlns:a16="http://schemas.microsoft.com/office/drawing/2014/main" id="{8D80AEBA-B1E7-6377-5F76-489F3688B25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A81BC55-8D36-41D8-9E48-C8117B469168}"/>
              </a:ext>
            </a:extLst>
          </p:cNvPr>
          <p:cNvSpPr txBox="1"/>
          <p:nvPr/>
        </p:nvSpPr>
        <p:spPr>
          <a:xfrm>
            <a:off x="-285750" y="5955707"/>
            <a:ext cx="19777576" cy="7638630"/>
          </a:xfrm>
          <a:prstGeom prst="rect">
            <a:avLst/>
          </a:prstGeom>
        </p:spPr>
        <p:txBody>
          <a:bodyPr wrap="square" lIns="0" tIns="0" rIns="0" bIns="0" rtlCol="0" anchor="t">
            <a:spAutoFit/>
          </a:bodyPr>
          <a:lstStyle/>
          <a:p>
            <a:pPr algn="r">
              <a:lnSpc>
                <a:spcPts val="12319"/>
              </a:lnSpc>
              <a:spcAft>
                <a:spcPts val="3600"/>
              </a:spcAft>
            </a:pP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Vì</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lợi</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ích</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nhân</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dân</a:t>
            </a:r>
            <a:endPar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endParaRPr>
          </a:p>
          <a:p>
            <a:pPr algn="r">
              <a:lnSpc>
                <a:spcPts val="12319"/>
              </a:lnSpc>
              <a:spcAft>
                <a:spcPts val="3600"/>
              </a:spcAft>
            </a:pP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Xây</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dựng</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nền</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dân</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chủ</a:t>
            </a:r>
            <a:endPar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endParaRPr>
          </a:p>
          <a:p>
            <a:pPr algn="r">
              <a:lnSpc>
                <a:spcPts val="12319"/>
              </a:lnSpc>
              <a:spcAft>
                <a:spcPts val="3600"/>
              </a:spcAft>
            </a:pP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Sức</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mạnh</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đoàn</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kết</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các</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dân</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tộc</a:t>
            </a:r>
            <a:endPar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endParaRPr>
          </a:p>
          <a:p>
            <a:pPr algn="r">
              <a:lnSpc>
                <a:spcPts val="12319"/>
              </a:lnSpc>
              <a:spcAft>
                <a:spcPts val="3600"/>
              </a:spcAft>
            </a:pP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Chủ</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trương</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của</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Đảng</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và</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Nhà</a:t>
            </a:r>
            <a:r>
              <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8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nước</a:t>
            </a:r>
            <a:endParaRPr lang="en-US" sz="8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endParaRPr>
          </a:p>
        </p:txBody>
      </p:sp>
      <p:sp>
        <p:nvSpPr>
          <p:cNvPr id="4" name="Freeform 4">
            <a:extLst>
              <a:ext uri="{FF2B5EF4-FFF2-40B4-BE49-F238E27FC236}">
                <a16:creationId xmlns:a16="http://schemas.microsoft.com/office/drawing/2014/main" id="{7DEA11FA-ABF9-CB90-7220-97179B4AEE7B}"/>
              </a:ext>
            </a:extLst>
          </p:cNvPr>
          <p:cNvSpPr/>
          <p:nvPr/>
        </p:nvSpPr>
        <p:spPr>
          <a:xfrm>
            <a:off x="374650" y="10802250"/>
            <a:ext cx="5812364" cy="7200000"/>
          </a:xfrm>
          <a:custGeom>
            <a:avLst/>
            <a:gdLst/>
            <a:ahLst/>
            <a:cxnLst/>
            <a:rect l="l" t="t" r="r" b="b"/>
            <a:pathLst>
              <a:path w="5812364" h="7200000">
                <a:moveTo>
                  <a:pt x="0" y="0"/>
                </a:moveTo>
                <a:lnTo>
                  <a:pt x="5812364" y="0"/>
                </a:lnTo>
                <a:lnTo>
                  <a:pt x="5812364" y="7200000"/>
                </a:lnTo>
                <a:lnTo>
                  <a:pt x="0" y="7200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6">
            <a:extLst>
              <a:ext uri="{FF2B5EF4-FFF2-40B4-BE49-F238E27FC236}">
                <a16:creationId xmlns:a16="http://schemas.microsoft.com/office/drawing/2014/main" id="{12D1F2D6-A405-2F11-5091-45C5B72229EF}"/>
              </a:ext>
            </a:extLst>
          </p:cNvPr>
          <p:cNvSpPr/>
          <p:nvPr/>
        </p:nvSpPr>
        <p:spPr>
          <a:xfrm rot="5400000">
            <a:off x="24950126" y="3347877"/>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6">
            <a:extLst>
              <a:ext uri="{FF2B5EF4-FFF2-40B4-BE49-F238E27FC236}">
                <a16:creationId xmlns:a16="http://schemas.microsoft.com/office/drawing/2014/main" id="{6C9CA249-C166-39F7-580D-1AE584545645}"/>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 name="TextBox 5">
            <a:extLst>
              <a:ext uri="{FF2B5EF4-FFF2-40B4-BE49-F238E27FC236}">
                <a16:creationId xmlns:a16="http://schemas.microsoft.com/office/drawing/2014/main" id="{65DDC17D-CD8D-D64E-00E3-40B865F20EA3}"/>
              </a:ext>
            </a:extLst>
          </p:cNvPr>
          <p:cNvSpPr txBox="1"/>
          <p:nvPr/>
        </p:nvSpPr>
        <p:spPr>
          <a:xfrm>
            <a:off x="1533545" y="1985063"/>
            <a:ext cx="33112576" cy="2754600"/>
          </a:xfrm>
          <a:prstGeom prst="rect">
            <a:avLst/>
          </a:prstGeom>
        </p:spPr>
        <p:txBody>
          <a:bodyPr lIns="0" tIns="0" rIns="0" bIns="0" rtlCol="0" anchor="t">
            <a:spAutoFit/>
          </a:bodyPr>
          <a:lstStyle/>
          <a:p>
            <a:pPr>
              <a:lnSpc>
                <a:spcPts val="22427"/>
              </a:lnSpc>
            </a:pPr>
            <a:r>
              <a:rPr lang="en-US" sz="15600" b="1">
                <a:solidFill>
                  <a:srgbClr val="F5D104"/>
                </a:solidFill>
                <a:latin typeface="Saira ExtraCondensed Bold"/>
                <a:ea typeface="Saira ExtraCondensed Bold"/>
                <a:cs typeface="Saira ExtraCondensed Bold"/>
                <a:sym typeface="Saira ExtraCondensed Bold"/>
              </a:rPr>
              <a:t>I. </a:t>
            </a:r>
            <a:r>
              <a:rPr lang="en-US" sz="15600" b="1">
                <a:solidFill>
                  <a:srgbClr val="F5D104"/>
                </a:solidFill>
                <a:effectLst>
                  <a:outerShdw blurRad="203200" dist="38100" dir="5400000" algn="t" rotWithShape="0">
                    <a:prstClr val="black">
                      <a:alpha val="40000"/>
                    </a:prstClr>
                  </a:outerShdw>
                </a:effectLst>
                <a:latin typeface="Saira ExtraCondensed Bold"/>
                <a:ea typeface="Saira ExtraCondensed Bold"/>
                <a:cs typeface="Saira ExtraCondensed Bold"/>
                <a:sym typeface="Saira ExtraCondensed Bold"/>
              </a:rPr>
              <a:t>ĐỘNG LỰC CỦA CÔNG CUỘC XÂY DỰNG CNXH</a:t>
            </a:r>
          </a:p>
        </p:txBody>
      </p:sp>
    </p:spTree>
    <p:extLst>
      <p:ext uri="{BB962C8B-B14F-4D97-AF65-F5344CB8AC3E}">
        <p14:creationId xmlns:p14="http://schemas.microsoft.com/office/powerpoint/2010/main" val="11229729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1823"/>
        </a:solidFill>
        <a:effectLst/>
      </p:bgPr>
    </p:bg>
    <p:spTree>
      <p:nvGrpSpPr>
        <p:cNvPr id="1" name="">
          <a:extLst>
            <a:ext uri="{FF2B5EF4-FFF2-40B4-BE49-F238E27FC236}">
              <a16:creationId xmlns:a16="http://schemas.microsoft.com/office/drawing/2014/main" id="{57835BB4-8FF3-C749-B1D8-349DE5F948E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9CFC99E-4A91-B8E6-3AAE-2FB5665AD700}"/>
              </a:ext>
            </a:extLst>
          </p:cNvPr>
          <p:cNvSpPr txBox="1"/>
          <p:nvPr/>
        </p:nvSpPr>
        <p:spPr>
          <a:xfrm>
            <a:off x="-285750" y="5955707"/>
            <a:ext cx="19777576" cy="7638630"/>
          </a:xfrm>
          <a:prstGeom prst="rect">
            <a:avLst/>
          </a:prstGeom>
        </p:spPr>
        <p:txBody>
          <a:bodyPr wrap="square" lIns="0" tIns="0" rIns="0" bIns="0" rtlCol="0" anchor="t">
            <a:spAutoFit/>
          </a:bodyPr>
          <a:lstStyle/>
          <a:p>
            <a:pPr algn="r">
              <a:lnSpc>
                <a:spcPts val="12319"/>
              </a:lnSpc>
              <a:spcAft>
                <a:spcPts val="3600"/>
              </a:spcAft>
            </a:pP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Vì</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lợi</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ích</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nhân</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dân</a:t>
            </a:r>
            <a:endPar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endParaRPr>
          </a:p>
          <a:p>
            <a:pPr algn="r">
              <a:lnSpc>
                <a:spcPts val="12319"/>
              </a:lnSpc>
              <a:spcAft>
                <a:spcPts val="3600"/>
              </a:spcAft>
            </a:pPr>
            <a:r>
              <a:rPr lang="en-US" sz="8800" b="1" err="1">
                <a:solidFill>
                  <a:srgbClr val="F5D104">
                    <a:alpha val="50000"/>
                  </a:srgbClr>
                </a:solidFill>
                <a:latin typeface="Saira ExtraCondensed Bold"/>
                <a:ea typeface="Saira ExtraCondensed Bold"/>
                <a:cs typeface="Saira ExtraCondensed Bold"/>
                <a:sym typeface="Saira ExtraCondensed Bold"/>
              </a:rPr>
              <a:t>Xây</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dựng</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nền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dân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chủ</a:t>
            </a:r>
            <a:endParaRPr lang="en-US" sz="8800" b="1">
              <a:solidFill>
                <a:srgbClr val="F5D104">
                  <a:alpha val="50000"/>
                </a:srgbClr>
              </a:solidFill>
              <a:latin typeface="Saira ExtraCondensed Bold"/>
              <a:ea typeface="Saira ExtraCondensed Bold"/>
              <a:cs typeface="Saira ExtraCondensed Bold"/>
              <a:sym typeface="Saira ExtraCondensed Bold"/>
            </a:endParaRPr>
          </a:p>
          <a:p>
            <a:pPr algn="r">
              <a:lnSpc>
                <a:spcPts val="12319"/>
              </a:lnSpc>
              <a:spcAft>
                <a:spcPts val="3600"/>
              </a:spcAft>
            </a:pPr>
            <a:r>
              <a:rPr lang="en-US" sz="8800" b="1" err="1">
                <a:solidFill>
                  <a:srgbClr val="F5D104">
                    <a:alpha val="50000"/>
                  </a:srgbClr>
                </a:solidFill>
                <a:latin typeface="Saira ExtraCondensed Bold"/>
                <a:ea typeface="Saira ExtraCondensed Bold"/>
                <a:cs typeface="Saira ExtraCondensed Bold"/>
                <a:sym typeface="Saira ExtraCondensed Bold"/>
              </a:rPr>
              <a:t>Sức</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mạnh</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đoàn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kết</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các</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dân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tộc</a:t>
            </a:r>
            <a:endParaRPr lang="en-US" sz="8800" b="1">
              <a:solidFill>
                <a:srgbClr val="F5D104">
                  <a:alpha val="50000"/>
                </a:srgbClr>
              </a:solidFill>
              <a:latin typeface="Saira ExtraCondensed Bold"/>
              <a:ea typeface="Saira ExtraCondensed Bold"/>
              <a:cs typeface="Saira ExtraCondensed Bold"/>
              <a:sym typeface="Saira ExtraCondensed Bold"/>
            </a:endParaRPr>
          </a:p>
          <a:p>
            <a:pPr algn="r">
              <a:lnSpc>
                <a:spcPts val="12319"/>
              </a:lnSpc>
              <a:spcAft>
                <a:spcPts val="3600"/>
              </a:spcAft>
            </a:pPr>
            <a:r>
              <a:rPr lang="en-US" sz="8800" b="1" err="1">
                <a:solidFill>
                  <a:srgbClr val="F5D104">
                    <a:alpha val="50000"/>
                  </a:srgbClr>
                </a:solidFill>
                <a:latin typeface="Saira ExtraCondensed Bold"/>
                <a:ea typeface="Saira ExtraCondensed Bold"/>
                <a:cs typeface="Saira ExtraCondensed Bold"/>
                <a:sym typeface="Saira ExtraCondensed Bold"/>
              </a:rPr>
              <a:t>Chủ</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trương</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của</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Đảng</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và</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Nhà</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nước</a:t>
            </a:r>
            <a:endParaRPr lang="en-US" sz="8800" b="1">
              <a:solidFill>
                <a:srgbClr val="F5D104">
                  <a:alpha val="50000"/>
                </a:srgbClr>
              </a:solidFill>
              <a:latin typeface="Saira ExtraCondensed Bold"/>
              <a:ea typeface="Saira ExtraCondensed Bold"/>
              <a:cs typeface="Saira ExtraCondensed Bold"/>
              <a:sym typeface="Saira ExtraCondensed Bold"/>
            </a:endParaRPr>
          </a:p>
        </p:txBody>
      </p:sp>
      <p:sp>
        <p:nvSpPr>
          <p:cNvPr id="4" name="Freeform 4">
            <a:extLst>
              <a:ext uri="{FF2B5EF4-FFF2-40B4-BE49-F238E27FC236}">
                <a16:creationId xmlns:a16="http://schemas.microsoft.com/office/drawing/2014/main" id="{7D3400C8-4C54-BA08-3C8E-2B5CB77EF6F8}"/>
              </a:ext>
            </a:extLst>
          </p:cNvPr>
          <p:cNvSpPr/>
          <p:nvPr/>
        </p:nvSpPr>
        <p:spPr>
          <a:xfrm>
            <a:off x="374650" y="10802250"/>
            <a:ext cx="5812364" cy="7200000"/>
          </a:xfrm>
          <a:custGeom>
            <a:avLst/>
            <a:gdLst/>
            <a:ahLst/>
            <a:cxnLst/>
            <a:rect l="l" t="t" r="r" b="b"/>
            <a:pathLst>
              <a:path w="5812364" h="7200000">
                <a:moveTo>
                  <a:pt x="0" y="0"/>
                </a:moveTo>
                <a:lnTo>
                  <a:pt x="5812364" y="0"/>
                </a:lnTo>
                <a:lnTo>
                  <a:pt x="5812364" y="7200000"/>
                </a:lnTo>
                <a:lnTo>
                  <a:pt x="0" y="7200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6">
            <a:extLst>
              <a:ext uri="{FF2B5EF4-FFF2-40B4-BE49-F238E27FC236}">
                <a16:creationId xmlns:a16="http://schemas.microsoft.com/office/drawing/2014/main" id="{033EA8DD-556E-76FA-B167-9C3782DEEF67}"/>
              </a:ext>
            </a:extLst>
          </p:cNvPr>
          <p:cNvSpPr/>
          <p:nvPr/>
        </p:nvSpPr>
        <p:spPr>
          <a:xfrm rot="5400000">
            <a:off x="24950126" y="3347879"/>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6" name="Picture 2" descr="NHỚ MÃI NHỮNG VIỆC BÁC LÀM, NHỮNG LỜI BÁC DẠY | Tỉnh đoàn Khánh Hòa">
            <a:extLst>
              <a:ext uri="{FF2B5EF4-FFF2-40B4-BE49-F238E27FC236}">
                <a16:creationId xmlns:a16="http://schemas.microsoft.com/office/drawing/2014/main" id="{E90E1EFA-2E82-FE78-D302-2CFC0F617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3600" y="5612512"/>
            <a:ext cx="11087100" cy="8414195"/>
          </a:xfrm>
          <a:prstGeom prst="roundRect">
            <a:avLst>
              <a:gd name="adj" fmla="val 8594"/>
            </a:avLst>
          </a:prstGeom>
          <a:solidFill>
            <a:srgbClr val="FFFFFF">
              <a:shade val="85000"/>
            </a:srgbClr>
          </a:solidFill>
          <a:ln>
            <a:noFill/>
          </a:ln>
          <a:effectLst>
            <a:outerShdw blurRad="635000" dist="381000" dir="3000000" algn="ctr" rotWithShape="0">
              <a:schemeClr val="tx1">
                <a:alpha val="70000"/>
              </a:schemeClr>
            </a:outerShdw>
          </a:effectLst>
        </p:spPr>
      </p:pic>
      <p:sp>
        <p:nvSpPr>
          <p:cNvPr id="5" name="Freeform 6">
            <a:extLst>
              <a:ext uri="{FF2B5EF4-FFF2-40B4-BE49-F238E27FC236}">
                <a16:creationId xmlns:a16="http://schemas.microsoft.com/office/drawing/2014/main" id="{1A58E095-9E8F-07B7-7F3E-A982784D1AB2}"/>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 name="TextBox 5">
            <a:extLst>
              <a:ext uri="{FF2B5EF4-FFF2-40B4-BE49-F238E27FC236}">
                <a16:creationId xmlns:a16="http://schemas.microsoft.com/office/drawing/2014/main" id="{79A185F7-C487-211F-6861-848FFB2C0629}"/>
              </a:ext>
            </a:extLst>
          </p:cNvPr>
          <p:cNvSpPr txBox="1"/>
          <p:nvPr/>
        </p:nvSpPr>
        <p:spPr>
          <a:xfrm>
            <a:off x="1533545" y="1985063"/>
            <a:ext cx="33112576" cy="2754600"/>
          </a:xfrm>
          <a:prstGeom prst="rect">
            <a:avLst/>
          </a:prstGeom>
        </p:spPr>
        <p:txBody>
          <a:bodyPr lIns="0" tIns="0" rIns="0" bIns="0" rtlCol="0" anchor="t">
            <a:spAutoFit/>
          </a:bodyPr>
          <a:lstStyle/>
          <a:p>
            <a:pPr>
              <a:lnSpc>
                <a:spcPts val="22427"/>
              </a:lnSpc>
            </a:pPr>
            <a:r>
              <a:rPr lang="en-US" sz="15600" b="1">
                <a:solidFill>
                  <a:srgbClr val="F5D104"/>
                </a:solidFill>
                <a:latin typeface="Saira ExtraCondensed Bold"/>
                <a:ea typeface="Saira ExtraCondensed Bold"/>
                <a:cs typeface="Saira ExtraCondensed Bold"/>
                <a:sym typeface="Saira ExtraCondensed Bold"/>
              </a:rPr>
              <a:t>I. </a:t>
            </a:r>
            <a:r>
              <a:rPr lang="en-US" sz="15600" b="1">
                <a:solidFill>
                  <a:srgbClr val="F5D104"/>
                </a:solidFill>
                <a:effectLst>
                  <a:outerShdw blurRad="203200" dist="38100" dir="5400000" algn="t" rotWithShape="0">
                    <a:prstClr val="black">
                      <a:alpha val="40000"/>
                    </a:prstClr>
                  </a:outerShdw>
                </a:effectLst>
                <a:latin typeface="Saira ExtraCondensed Bold"/>
                <a:ea typeface="Saira ExtraCondensed Bold"/>
                <a:cs typeface="Saira ExtraCondensed Bold"/>
                <a:sym typeface="Saira ExtraCondensed Bold"/>
              </a:rPr>
              <a:t>ĐỘNG LỰC CỦA CÔNG CUỘC XÂY DỰNG CNXH</a:t>
            </a:r>
          </a:p>
        </p:txBody>
      </p:sp>
    </p:spTree>
    <p:extLst>
      <p:ext uri="{BB962C8B-B14F-4D97-AF65-F5344CB8AC3E}">
        <p14:creationId xmlns:p14="http://schemas.microsoft.com/office/powerpoint/2010/main" val="447563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1823"/>
        </a:solidFill>
        <a:effectLst/>
      </p:bgPr>
    </p:bg>
    <p:spTree>
      <p:nvGrpSpPr>
        <p:cNvPr id="1" name="">
          <a:extLst>
            <a:ext uri="{FF2B5EF4-FFF2-40B4-BE49-F238E27FC236}">
              <a16:creationId xmlns:a16="http://schemas.microsoft.com/office/drawing/2014/main" id="{46BF42E0-3BEE-0E16-4F1F-302DDFCDAAD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0846D4D-901E-F9AE-745E-BA79C7544B12}"/>
              </a:ext>
            </a:extLst>
          </p:cNvPr>
          <p:cNvSpPr txBox="1"/>
          <p:nvPr/>
        </p:nvSpPr>
        <p:spPr>
          <a:xfrm>
            <a:off x="-285750" y="5955707"/>
            <a:ext cx="19777576" cy="7638630"/>
          </a:xfrm>
          <a:prstGeom prst="rect">
            <a:avLst/>
          </a:prstGeom>
        </p:spPr>
        <p:txBody>
          <a:bodyPr wrap="square" lIns="0" tIns="0" rIns="0" bIns="0" rtlCol="0" anchor="t">
            <a:spAutoFit/>
          </a:bodyPr>
          <a:lstStyle/>
          <a:p>
            <a:pPr algn="r">
              <a:lnSpc>
                <a:spcPts val="12319"/>
              </a:lnSpc>
              <a:spcAft>
                <a:spcPts val="3600"/>
              </a:spcAft>
            </a:pPr>
            <a:r>
              <a:rPr lang="en-US" sz="8800" b="1" err="1">
                <a:solidFill>
                  <a:srgbClr val="F5D104">
                    <a:alpha val="50000"/>
                  </a:srgbClr>
                </a:solidFill>
                <a:latin typeface="Saira ExtraCondensed Bold"/>
                <a:ea typeface="Saira ExtraCondensed Bold"/>
                <a:cs typeface="Saira ExtraCondensed Bold"/>
                <a:sym typeface="Saira ExtraCondensed Bold"/>
              </a:rPr>
              <a:t>Vì</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lợi</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ích</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nhân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dân</a:t>
            </a:r>
            <a:endParaRPr lang="en-US" sz="8800" b="1">
              <a:solidFill>
                <a:srgbClr val="F5D104">
                  <a:alpha val="50000"/>
                </a:srgbClr>
              </a:solidFill>
              <a:latin typeface="Saira ExtraCondensed Bold"/>
              <a:ea typeface="Saira ExtraCondensed Bold"/>
              <a:cs typeface="Saira ExtraCondensed Bold"/>
              <a:sym typeface="Saira ExtraCondensed Bold"/>
            </a:endParaRPr>
          </a:p>
          <a:p>
            <a:pPr algn="r">
              <a:lnSpc>
                <a:spcPts val="12319"/>
              </a:lnSpc>
              <a:spcAft>
                <a:spcPts val="3600"/>
              </a:spcAft>
            </a:pP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Xây</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dựng</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nền</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dân</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chủ</a:t>
            </a:r>
            <a:endPar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endParaRPr>
          </a:p>
          <a:p>
            <a:pPr algn="r">
              <a:lnSpc>
                <a:spcPts val="12319"/>
              </a:lnSpc>
              <a:spcAft>
                <a:spcPts val="3600"/>
              </a:spcAft>
            </a:pPr>
            <a:r>
              <a:rPr lang="en-US" sz="8800" b="1" err="1">
                <a:solidFill>
                  <a:srgbClr val="F5D104">
                    <a:alpha val="50000"/>
                  </a:srgbClr>
                </a:solidFill>
                <a:latin typeface="Saira ExtraCondensed Bold"/>
                <a:ea typeface="Saira ExtraCondensed Bold"/>
                <a:cs typeface="Saira ExtraCondensed Bold"/>
                <a:sym typeface="Saira ExtraCondensed Bold"/>
              </a:rPr>
              <a:t>Sức</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mạnh</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đoàn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kết</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các</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dân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tộc</a:t>
            </a:r>
            <a:endParaRPr lang="en-US" sz="8800" b="1">
              <a:solidFill>
                <a:srgbClr val="F5D104">
                  <a:alpha val="50000"/>
                </a:srgbClr>
              </a:solidFill>
              <a:latin typeface="Saira ExtraCondensed Bold"/>
              <a:ea typeface="Saira ExtraCondensed Bold"/>
              <a:cs typeface="Saira ExtraCondensed Bold"/>
              <a:sym typeface="Saira ExtraCondensed Bold"/>
            </a:endParaRPr>
          </a:p>
          <a:p>
            <a:pPr algn="r">
              <a:lnSpc>
                <a:spcPts val="12319"/>
              </a:lnSpc>
              <a:spcAft>
                <a:spcPts val="3600"/>
              </a:spcAft>
            </a:pPr>
            <a:r>
              <a:rPr lang="en-US" sz="8800" b="1" err="1">
                <a:solidFill>
                  <a:srgbClr val="F5D104">
                    <a:alpha val="50000"/>
                  </a:srgbClr>
                </a:solidFill>
                <a:latin typeface="Saira ExtraCondensed Bold"/>
                <a:ea typeface="Saira ExtraCondensed Bold"/>
                <a:cs typeface="Saira ExtraCondensed Bold"/>
                <a:sym typeface="Saira ExtraCondensed Bold"/>
              </a:rPr>
              <a:t>Chủ</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trương</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của</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Đảng</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và</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Nhà</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nước</a:t>
            </a:r>
            <a:endParaRPr lang="en-US" sz="8800" b="1">
              <a:solidFill>
                <a:srgbClr val="F5D104">
                  <a:alpha val="50000"/>
                </a:srgbClr>
              </a:solidFill>
              <a:latin typeface="Saira ExtraCondensed Bold"/>
              <a:ea typeface="Saira ExtraCondensed Bold"/>
              <a:cs typeface="Saira ExtraCondensed Bold"/>
              <a:sym typeface="Saira ExtraCondensed Bold"/>
            </a:endParaRPr>
          </a:p>
        </p:txBody>
      </p:sp>
      <p:sp>
        <p:nvSpPr>
          <p:cNvPr id="7" name="Freeform 4">
            <a:extLst>
              <a:ext uri="{FF2B5EF4-FFF2-40B4-BE49-F238E27FC236}">
                <a16:creationId xmlns:a16="http://schemas.microsoft.com/office/drawing/2014/main" id="{1CA2461E-3084-C0CD-80B0-1CEB2565B92B}"/>
              </a:ext>
            </a:extLst>
          </p:cNvPr>
          <p:cNvSpPr/>
          <p:nvPr/>
        </p:nvSpPr>
        <p:spPr>
          <a:xfrm>
            <a:off x="374650" y="10802250"/>
            <a:ext cx="5812364" cy="7200000"/>
          </a:xfrm>
          <a:custGeom>
            <a:avLst/>
            <a:gdLst/>
            <a:ahLst/>
            <a:cxnLst/>
            <a:rect l="l" t="t" r="r" b="b"/>
            <a:pathLst>
              <a:path w="5812364" h="7200000">
                <a:moveTo>
                  <a:pt x="0" y="0"/>
                </a:moveTo>
                <a:lnTo>
                  <a:pt x="5812364" y="0"/>
                </a:lnTo>
                <a:lnTo>
                  <a:pt x="5812364" y="7200000"/>
                </a:lnTo>
                <a:lnTo>
                  <a:pt x="0" y="7200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4098" name="Picture 2" descr="7 1 da chu">
            <a:extLst>
              <a:ext uri="{FF2B5EF4-FFF2-40B4-BE49-F238E27FC236}">
                <a16:creationId xmlns:a16="http://schemas.microsoft.com/office/drawing/2014/main" id="{5C696B16-D9CF-AED4-B1EB-A412D01C1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0" y="6147580"/>
            <a:ext cx="12763500" cy="8062796"/>
          </a:xfrm>
          <a:prstGeom prst="rect">
            <a:avLst/>
          </a:prstGeom>
          <a:ln>
            <a:noFill/>
          </a:ln>
          <a:effectLst>
            <a:outerShdw blurRad="635000" dist="381000" dir="2700000" algn="tl" rotWithShape="0">
              <a:srgbClr val="333333">
                <a:alpha val="50000"/>
              </a:srgbClr>
            </a:outerShdw>
          </a:effectLst>
          <a:extLst>
            <a:ext uri="{909E8E84-426E-40DD-AFC4-6F175D3DCCD1}">
              <a14:hiddenFill xmlns:a14="http://schemas.microsoft.com/office/drawing/2010/main">
                <a:solidFill>
                  <a:srgbClr val="FFFFFF"/>
                </a:solidFill>
              </a14:hiddenFill>
            </a:ext>
          </a:extLst>
        </p:spPr>
      </p:pic>
      <p:sp>
        <p:nvSpPr>
          <p:cNvPr id="9" name="Freeform 6">
            <a:extLst>
              <a:ext uri="{FF2B5EF4-FFF2-40B4-BE49-F238E27FC236}">
                <a16:creationId xmlns:a16="http://schemas.microsoft.com/office/drawing/2014/main" id="{8195D777-B8A8-E62B-A38A-DF03FF023B0F}"/>
              </a:ext>
            </a:extLst>
          </p:cNvPr>
          <p:cNvSpPr/>
          <p:nvPr/>
        </p:nvSpPr>
        <p:spPr>
          <a:xfrm rot="5400000">
            <a:off x="24950126" y="3347879"/>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EE181498-E0DB-E7AA-5134-4F5729EF3CEB}"/>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 name="TextBox 5">
            <a:extLst>
              <a:ext uri="{FF2B5EF4-FFF2-40B4-BE49-F238E27FC236}">
                <a16:creationId xmlns:a16="http://schemas.microsoft.com/office/drawing/2014/main" id="{06C9D934-3430-C93F-1DD6-9E0C510A5AD4}"/>
              </a:ext>
            </a:extLst>
          </p:cNvPr>
          <p:cNvSpPr txBox="1"/>
          <p:nvPr/>
        </p:nvSpPr>
        <p:spPr>
          <a:xfrm>
            <a:off x="1533545" y="1985063"/>
            <a:ext cx="33112576" cy="2754600"/>
          </a:xfrm>
          <a:prstGeom prst="rect">
            <a:avLst/>
          </a:prstGeom>
        </p:spPr>
        <p:txBody>
          <a:bodyPr lIns="0" tIns="0" rIns="0" bIns="0" rtlCol="0" anchor="t">
            <a:spAutoFit/>
          </a:bodyPr>
          <a:lstStyle/>
          <a:p>
            <a:pPr>
              <a:lnSpc>
                <a:spcPts val="22427"/>
              </a:lnSpc>
            </a:pPr>
            <a:r>
              <a:rPr lang="en-US" sz="15600" b="1">
                <a:solidFill>
                  <a:srgbClr val="F5D104"/>
                </a:solidFill>
                <a:latin typeface="Saira ExtraCondensed Bold"/>
                <a:ea typeface="Saira ExtraCondensed Bold"/>
                <a:cs typeface="Saira ExtraCondensed Bold"/>
                <a:sym typeface="Saira ExtraCondensed Bold"/>
              </a:rPr>
              <a:t>I. </a:t>
            </a:r>
            <a:r>
              <a:rPr lang="en-US" sz="15600" b="1">
                <a:solidFill>
                  <a:srgbClr val="F5D104"/>
                </a:solidFill>
                <a:effectLst>
                  <a:outerShdw blurRad="203200" dist="38100" dir="5400000" algn="t" rotWithShape="0">
                    <a:prstClr val="black">
                      <a:alpha val="40000"/>
                    </a:prstClr>
                  </a:outerShdw>
                </a:effectLst>
                <a:latin typeface="Saira ExtraCondensed Bold"/>
                <a:ea typeface="Saira ExtraCondensed Bold"/>
                <a:cs typeface="Saira ExtraCondensed Bold"/>
                <a:sym typeface="Saira ExtraCondensed Bold"/>
              </a:rPr>
              <a:t>ĐỘNG LỰC CỦA CÔNG CUỘC XÂY DỰNG CNXH</a:t>
            </a:r>
          </a:p>
        </p:txBody>
      </p:sp>
      <p:sp>
        <p:nvSpPr>
          <p:cNvPr id="4" name="TextBox 4">
            <a:extLst>
              <a:ext uri="{FF2B5EF4-FFF2-40B4-BE49-F238E27FC236}">
                <a16:creationId xmlns:a16="http://schemas.microsoft.com/office/drawing/2014/main" id="{69DE3733-04BA-4153-6094-98552EB5D55D}"/>
              </a:ext>
            </a:extLst>
          </p:cNvPr>
          <p:cNvSpPr txBox="1"/>
          <p:nvPr/>
        </p:nvSpPr>
        <p:spPr>
          <a:xfrm>
            <a:off x="19803979" y="13935269"/>
            <a:ext cx="15108483" cy="1413849"/>
          </a:xfrm>
          <a:prstGeom prst="rect">
            <a:avLst/>
          </a:prstGeom>
          <a:noFill/>
          <a:ln>
            <a:noFill/>
          </a:ln>
        </p:spPr>
        <p:txBody>
          <a:bodyPr wrap="square" lIns="0" tIns="0" rIns="0" bIns="0" rtlCol="0" anchor="t">
            <a:spAutoFit/>
          </a:bodyPr>
          <a:lstStyle/>
          <a:p>
            <a:pPr algn="ctr">
              <a:lnSpc>
                <a:spcPts val="12319"/>
              </a:lnSpc>
            </a:pPr>
            <a:r>
              <a:rPr lang="en-US" sz="5400" b="1">
                <a:solidFill>
                  <a:srgbClr val="FFFF00"/>
                </a:solidFill>
                <a:latin typeface="Saira ExtraCondensed Bold"/>
                <a:ea typeface="Saira ExtraCondensed Bold"/>
                <a:cs typeface="Saira ExtraCondensed Bold"/>
                <a:sym typeface="Saira ExtraCondensed Bold"/>
              </a:rPr>
              <a:t>*Hội nghị lần thứ 14 khóa XII</a:t>
            </a:r>
          </a:p>
        </p:txBody>
      </p:sp>
    </p:spTree>
    <p:extLst>
      <p:ext uri="{BB962C8B-B14F-4D97-AF65-F5344CB8AC3E}">
        <p14:creationId xmlns:p14="http://schemas.microsoft.com/office/powerpoint/2010/main" val="1636657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1823"/>
        </a:solidFill>
        <a:effectLst/>
      </p:bgPr>
    </p:bg>
    <p:spTree>
      <p:nvGrpSpPr>
        <p:cNvPr id="1" name="">
          <a:extLst>
            <a:ext uri="{FF2B5EF4-FFF2-40B4-BE49-F238E27FC236}">
              <a16:creationId xmlns:a16="http://schemas.microsoft.com/office/drawing/2014/main" id="{BC04CCFE-2B54-BAD3-F6A0-86EA2F5C1A1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25366AF-0F5D-40A4-DA83-A47F8475F85A}"/>
              </a:ext>
            </a:extLst>
          </p:cNvPr>
          <p:cNvSpPr txBox="1"/>
          <p:nvPr/>
        </p:nvSpPr>
        <p:spPr>
          <a:xfrm>
            <a:off x="-285750" y="5955707"/>
            <a:ext cx="19777576" cy="7638630"/>
          </a:xfrm>
          <a:prstGeom prst="rect">
            <a:avLst/>
          </a:prstGeom>
        </p:spPr>
        <p:txBody>
          <a:bodyPr wrap="square" lIns="0" tIns="0" rIns="0" bIns="0" rtlCol="0" anchor="t">
            <a:spAutoFit/>
          </a:bodyPr>
          <a:lstStyle/>
          <a:p>
            <a:pPr algn="r">
              <a:lnSpc>
                <a:spcPts val="12319"/>
              </a:lnSpc>
              <a:spcAft>
                <a:spcPts val="3600"/>
              </a:spcAft>
            </a:pPr>
            <a:r>
              <a:rPr lang="en-US" sz="8800" b="1" err="1">
                <a:solidFill>
                  <a:srgbClr val="F5D104">
                    <a:alpha val="50000"/>
                  </a:srgbClr>
                </a:solidFill>
                <a:latin typeface="Saira ExtraCondensed Bold"/>
                <a:ea typeface="Saira ExtraCondensed Bold"/>
                <a:cs typeface="Saira ExtraCondensed Bold"/>
                <a:sym typeface="Saira ExtraCondensed Bold"/>
              </a:rPr>
              <a:t>Vì</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lợi</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ích</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nhân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dân</a:t>
            </a:r>
            <a:r>
              <a:rPr lang="en-US" sz="8800" b="1">
                <a:solidFill>
                  <a:srgbClr val="F5D104">
                    <a:alpha val="50000"/>
                  </a:srgbClr>
                </a:solidFill>
                <a:latin typeface="Saira ExtraCondensed Bold"/>
                <a:ea typeface="Saira ExtraCondensed Bold"/>
                <a:cs typeface="Saira ExtraCondensed Bold"/>
                <a:sym typeface="Saira ExtraCondensed Bold"/>
              </a:rPr>
              <a:t> </a:t>
            </a:r>
          </a:p>
          <a:p>
            <a:pPr algn="r">
              <a:lnSpc>
                <a:spcPts val="12319"/>
              </a:lnSpc>
              <a:spcAft>
                <a:spcPts val="3600"/>
              </a:spcAft>
            </a:pPr>
            <a:r>
              <a:rPr lang="en-US" sz="8800" b="1" err="1">
                <a:solidFill>
                  <a:srgbClr val="F5D104">
                    <a:alpha val="50000"/>
                  </a:srgbClr>
                </a:solidFill>
                <a:latin typeface="Saira ExtraCondensed Bold"/>
                <a:ea typeface="Saira ExtraCondensed Bold"/>
                <a:cs typeface="Saira ExtraCondensed Bold"/>
                <a:sym typeface="Saira ExtraCondensed Bold"/>
              </a:rPr>
              <a:t>Xây</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dựng</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nền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dân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chủ</a:t>
            </a:r>
            <a:endParaRPr lang="en-US" sz="8800" b="1">
              <a:solidFill>
                <a:srgbClr val="F5D104">
                  <a:alpha val="50000"/>
                </a:srgbClr>
              </a:solidFill>
              <a:latin typeface="Saira ExtraCondensed Bold"/>
              <a:ea typeface="Saira ExtraCondensed Bold"/>
              <a:cs typeface="Saira ExtraCondensed Bold"/>
              <a:sym typeface="Saira ExtraCondensed Bold"/>
            </a:endParaRPr>
          </a:p>
          <a:p>
            <a:pPr algn="r">
              <a:lnSpc>
                <a:spcPts val="12319"/>
              </a:lnSpc>
              <a:spcAft>
                <a:spcPts val="3600"/>
              </a:spcAft>
            </a:pP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Sức</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mạnh</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đoàn</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kết</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các</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dân</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tộc</a:t>
            </a:r>
            <a:endPar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endParaRPr>
          </a:p>
          <a:p>
            <a:pPr algn="r">
              <a:lnSpc>
                <a:spcPts val="12319"/>
              </a:lnSpc>
              <a:spcAft>
                <a:spcPts val="3600"/>
              </a:spcAft>
            </a:pPr>
            <a:r>
              <a:rPr lang="en-US" sz="8800" b="1" err="1">
                <a:solidFill>
                  <a:srgbClr val="F5D104">
                    <a:alpha val="50000"/>
                  </a:srgbClr>
                </a:solidFill>
                <a:latin typeface="Saira ExtraCondensed Bold"/>
                <a:ea typeface="Saira ExtraCondensed Bold"/>
                <a:cs typeface="Saira ExtraCondensed Bold"/>
                <a:sym typeface="Saira ExtraCondensed Bold"/>
              </a:rPr>
              <a:t>Chủ</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trương</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của</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Đảng</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và</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Nhà</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nước</a:t>
            </a:r>
            <a:endParaRPr lang="en-US" sz="8800" b="1">
              <a:solidFill>
                <a:srgbClr val="F5D104">
                  <a:alpha val="50000"/>
                </a:srgbClr>
              </a:solidFill>
              <a:latin typeface="Saira ExtraCondensed Bold"/>
              <a:ea typeface="Saira ExtraCondensed Bold"/>
              <a:cs typeface="Saira ExtraCondensed Bold"/>
              <a:sym typeface="Saira ExtraCondensed Bold"/>
            </a:endParaRPr>
          </a:p>
        </p:txBody>
      </p:sp>
      <p:sp>
        <p:nvSpPr>
          <p:cNvPr id="6" name="Freeform 4">
            <a:extLst>
              <a:ext uri="{FF2B5EF4-FFF2-40B4-BE49-F238E27FC236}">
                <a16:creationId xmlns:a16="http://schemas.microsoft.com/office/drawing/2014/main" id="{1B061464-D47D-DD65-67AE-FD56A0283912}"/>
              </a:ext>
            </a:extLst>
          </p:cNvPr>
          <p:cNvSpPr/>
          <p:nvPr/>
        </p:nvSpPr>
        <p:spPr>
          <a:xfrm>
            <a:off x="374650" y="10802250"/>
            <a:ext cx="5812364" cy="7200000"/>
          </a:xfrm>
          <a:custGeom>
            <a:avLst/>
            <a:gdLst/>
            <a:ahLst/>
            <a:cxnLst/>
            <a:rect l="l" t="t" r="r" b="b"/>
            <a:pathLst>
              <a:path w="5812364" h="7200000">
                <a:moveTo>
                  <a:pt x="0" y="0"/>
                </a:moveTo>
                <a:lnTo>
                  <a:pt x="5812364" y="0"/>
                </a:lnTo>
                <a:lnTo>
                  <a:pt x="5812364" y="7200000"/>
                </a:lnTo>
                <a:lnTo>
                  <a:pt x="0" y="7200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6">
            <a:extLst>
              <a:ext uri="{FF2B5EF4-FFF2-40B4-BE49-F238E27FC236}">
                <a16:creationId xmlns:a16="http://schemas.microsoft.com/office/drawing/2014/main" id="{117D9A72-4E7D-2AFD-1171-0697A069FB08}"/>
              </a:ext>
            </a:extLst>
          </p:cNvPr>
          <p:cNvSpPr/>
          <p:nvPr/>
        </p:nvSpPr>
        <p:spPr>
          <a:xfrm rot="5400000">
            <a:off x="24950126" y="3347879"/>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6">
            <a:extLst>
              <a:ext uri="{FF2B5EF4-FFF2-40B4-BE49-F238E27FC236}">
                <a16:creationId xmlns:a16="http://schemas.microsoft.com/office/drawing/2014/main" id="{58EC49A8-2201-6FC4-480F-D2B0B9ACA2DB}"/>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3074" name="Picture 2">
            <a:extLst>
              <a:ext uri="{FF2B5EF4-FFF2-40B4-BE49-F238E27FC236}">
                <a16:creationId xmlns:a16="http://schemas.microsoft.com/office/drawing/2014/main" id="{8E79B591-5F99-DF91-4268-7BC8D7A4EA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95126" y="6294564"/>
            <a:ext cx="13811250" cy="7768828"/>
          </a:xfrm>
          <a:prstGeom prst="rect">
            <a:avLst/>
          </a:prstGeom>
          <a:ln>
            <a:noFill/>
          </a:ln>
          <a:effectLst>
            <a:outerShdw blurRad="635000" dist="381000" dir="2700000" algn="tl" rotWithShape="0">
              <a:srgbClr val="333333">
                <a:alpha val="50000"/>
              </a:srgbClr>
            </a:outerShdw>
          </a:effectLst>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88709426-39F0-C36C-10AC-FEDDACB1F068}"/>
              </a:ext>
            </a:extLst>
          </p:cNvPr>
          <p:cNvSpPr txBox="1"/>
          <p:nvPr/>
        </p:nvSpPr>
        <p:spPr>
          <a:xfrm>
            <a:off x="1533545" y="1985063"/>
            <a:ext cx="33112576" cy="2754600"/>
          </a:xfrm>
          <a:prstGeom prst="rect">
            <a:avLst/>
          </a:prstGeom>
        </p:spPr>
        <p:txBody>
          <a:bodyPr lIns="0" tIns="0" rIns="0" bIns="0" rtlCol="0" anchor="t">
            <a:spAutoFit/>
          </a:bodyPr>
          <a:lstStyle/>
          <a:p>
            <a:pPr>
              <a:lnSpc>
                <a:spcPts val="22427"/>
              </a:lnSpc>
            </a:pPr>
            <a:r>
              <a:rPr lang="en-US" sz="15600" b="1">
                <a:solidFill>
                  <a:srgbClr val="F5D104"/>
                </a:solidFill>
                <a:latin typeface="Saira ExtraCondensed Bold"/>
                <a:ea typeface="Saira ExtraCondensed Bold"/>
                <a:cs typeface="Saira ExtraCondensed Bold"/>
                <a:sym typeface="Saira ExtraCondensed Bold"/>
              </a:rPr>
              <a:t>I. </a:t>
            </a:r>
            <a:r>
              <a:rPr lang="en-US" sz="15600" b="1">
                <a:solidFill>
                  <a:srgbClr val="F5D104"/>
                </a:solidFill>
                <a:effectLst>
                  <a:outerShdw blurRad="203200" dist="38100" dir="5400000" algn="t" rotWithShape="0">
                    <a:prstClr val="black">
                      <a:alpha val="40000"/>
                    </a:prstClr>
                  </a:outerShdw>
                </a:effectLst>
                <a:latin typeface="Saira ExtraCondensed Bold"/>
                <a:ea typeface="Saira ExtraCondensed Bold"/>
                <a:cs typeface="Saira ExtraCondensed Bold"/>
                <a:sym typeface="Saira ExtraCondensed Bold"/>
              </a:rPr>
              <a:t>ĐỘNG LỰC CỦA CÔNG CUỘC XÂY DỰNG CNXH</a:t>
            </a:r>
          </a:p>
        </p:txBody>
      </p:sp>
      <p:sp>
        <p:nvSpPr>
          <p:cNvPr id="9" name="TextBox 4">
            <a:extLst>
              <a:ext uri="{FF2B5EF4-FFF2-40B4-BE49-F238E27FC236}">
                <a16:creationId xmlns:a16="http://schemas.microsoft.com/office/drawing/2014/main" id="{99E6FAB6-86EC-AB8B-F8C2-98426AA11004}"/>
              </a:ext>
            </a:extLst>
          </p:cNvPr>
          <p:cNvSpPr txBox="1"/>
          <p:nvPr/>
        </p:nvSpPr>
        <p:spPr>
          <a:xfrm>
            <a:off x="19846509" y="13864759"/>
            <a:ext cx="15108483" cy="1413849"/>
          </a:xfrm>
          <a:prstGeom prst="rect">
            <a:avLst/>
          </a:prstGeom>
          <a:noFill/>
          <a:ln>
            <a:noFill/>
          </a:ln>
        </p:spPr>
        <p:txBody>
          <a:bodyPr wrap="square" lIns="0" tIns="0" rIns="0" bIns="0" rtlCol="0" anchor="t">
            <a:spAutoFit/>
          </a:bodyPr>
          <a:lstStyle/>
          <a:p>
            <a:pPr algn="ctr">
              <a:lnSpc>
                <a:spcPts val="12319"/>
              </a:lnSpc>
            </a:pPr>
            <a:r>
              <a:rPr lang="en-US" sz="5400" b="1">
                <a:solidFill>
                  <a:srgbClr val="FFFF00"/>
                </a:solidFill>
                <a:latin typeface="Saira ExtraCondensed Bold"/>
                <a:ea typeface="Saira ExtraCondensed Bold"/>
                <a:cs typeface="Saira ExtraCondensed Bold"/>
                <a:sym typeface="Saira ExtraCondensed Bold"/>
              </a:rPr>
              <a:t>Lễ diễu binh, diễu hành kỷ niệm ngày Quốc khánh 02/09/2015</a:t>
            </a:r>
          </a:p>
        </p:txBody>
      </p:sp>
    </p:spTree>
    <p:extLst>
      <p:ext uri="{BB962C8B-B14F-4D97-AF65-F5344CB8AC3E}">
        <p14:creationId xmlns:p14="http://schemas.microsoft.com/office/powerpoint/2010/main" val="21781208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1823"/>
        </a:solidFill>
        <a:effectLst/>
      </p:bgPr>
    </p:bg>
    <p:spTree>
      <p:nvGrpSpPr>
        <p:cNvPr id="1" name="">
          <a:extLst>
            <a:ext uri="{FF2B5EF4-FFF2-40B4-BE49-F238E27FC236}">
              <a16:creationId xmlns:a16="http://schemas.microsoft.com/office/drawing/2014/main" id="{24B20AE8-6A02-9E9B-65FF-DA587830B2F2}"/>
            </a:ext>
          </a:extLst>
        </p:cNvPr>
        <p:cNvGrpSpPr/>
        <p:nvPr/>
      </p:nvGrpSpPr>
      <p:grpSpPr>
        <a:xfrm>
          <a:off x="0" y="0"/>
          <a:ext cx="0" cy="0"/>
          <a:chOff x="0" y="0"/>
          <a:chExt cx="0" cy="0"/>
        </a:xfrm>
      </p:grpSpPr>
      <p:sp>
        <p:nvSpPr>
          <p:cNvPr id="6" name="Freeform 4">
            <a:extLst>
              <a:ext uri="{FF2B5EF4-FFF2-40B4-BE49-F238E27FC236}">
                <a16:creationId xmlns:a16="http://schemas.microsoft.com/office/drawing/2014/main" id="{9B6D2EF2-9982-24DC-EC49-A4C5E04F0BE5}"/>
              </a:ext>
            </a:extLst>
          </p:cNvPr>
          <p:cNvSpPr/>
          <p:nvPr/>
        </p:nvSpPr>
        <p:spPr>
          <a:xfrm>
            <a:off x="374650" y="10802250"/>
            <a:ext cx="5812364" cy="7200000"/>
          </a:xfrm>
          <a:custGeom>
            <a:avLst/>
            <a:gdLst/>
            <a:ahLst/>
            <a:cxnLst/>
            <a:rect l="l" t="t" r="r" b="b"/>
            <a:pathLst>
              <a:path w="5812364" h="7200000">
                <a:moveTo>
                  <a:pt x="0" y="0"/>
                </a:moveTo>
                <a:lnTo>
                  <a:pt x="5812364" y="0"/>
                </a:lnTo>
                <a:lnTo>
                  <a:pt x="5812364" y="7200000"/>
                </a:lnTo>
                <a:lnTo>
                  <a:pt x="0" y="7200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a:extLst>
              <a:ext uri="{FF2B5EF4-FFF2-40B4-BE49-F238E27FC236}">
                <a16:creationId xmlns:a16="http://schemas.microsoft.com/office/drawing/2014/main" id="{8F10EA12-946A-51E4-AC39-FBFA71203AD6}"/>
              </a:ext>
            </a:extLst>
          </p:cNvPr>
          <p:cNvSpPr txBox="1"/>
          <p:nvPr/>
        </p:nvSpPr>
        <p:spPr>
          <a:xfrm>
            <a:off x="-285750" y="5955707"/>
            <a:ext cx="19777576" cy="8638903"/>
          </a:xfrm>
          <a:prstGeom prst="rect">
            <a:avLst/>
          </a:prstGeom>
        </p:spPr>
        <p:txBody>
          <a:bodyPr wrap="square" lIns="0" tIns="0" rIns="0" bIns="0" rtlCol="0" anchor="t">
            <a:spAutoFit/>
          </a:bodyPr>
          <a:lstStyle/>
          <a:p>
            <a:pPr algn="r">
              <a:lnSpc>
                <a:spcPts val="12319"/>
              </a:lnSpc>
              <a:spcAft>
                <a:spcPts val="1200"/>
              </a:spcAft>
            </a:pPr>
            <a:r>
              <a:rPr lang="en-US" sz="8800" b="1" err="1">
                <a:solidFill>
                  <a:srgbClr val="F5D104">
                    <a:alpha val="50000"/>
                  </a:srgbClr>
                </a:solidFill>
                <a:latin typeface="Saira ExtraCondensed Bold"/>
                <a:ea typeface="Saira ExtraCondensed Bold"/>
                <a:cs typeface="Saira ExtraCondensed Bold"/>
                <a:sym typeface="Saira ExtraCondensed Bold"/>
              </a:rPr>
              <a:t>Vì</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lợi</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ích</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nhân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dân</a:t>
            </a:r>
            <a:r>
              <a:rPr lang="en-US" sz="8800" b="1">
                <a:solidFill>
                  <a:srgbClr val="F5D104">
                    <a:alpha val="50000"/>
                  </a:srgbClr>
                </a:solidFill>
                <a:latin typeface="Saira ExtraCondensed Bold"/>
                <a:ea typeface="Saira ExtraCondensed Bold"/>
                <a:cs typeface="Saira ExtraCondensed Bold"/>
                <a:sym typeface="Saira ExtraCondensed Bold"/>
              </a:rPr>
              <a:t> </a:t>
            </a:r>
          </a:p>
          <a:p>
            <a:pPr algn="r">
              <a:lnSpc>
                <a:spcPts val="12319"/>
              </a:lnSpc>
              <a:spcAft>
                <a:spcPts val="1200"/>
              </a:spcAft>
            </a:pPr>
            <a:r>
              <a:rPr lang="en-US" sz="8800" b="1" err="1">
                <a:solidFill>
                  <a:srgbClr val="F5D104">
                    <a:alpha val="50000"/>
                  </a:srgbClr>
                </a:solidFill>
                <a:latin typeface="Saira ExtraCondensed Bold"/>
                <a:ea typeface="Saira ExtraCondensed Bold"/>
                <a:cs typeface="Saira ExtraCondensed Bold"/>
                <a:sym typeface="Saira ExtraCondensed Bold"/>
              </a:rPr>
              <a:t>Xây</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dựng</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nền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dân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chủ</a:t>
            </a:r>
            <a:endParaRPr lang="en-US" sz="8800" b="1">
              <a:solidFill>
                <a:srgbClr val="F5D104">
                  <a:alpha val="50000"/>
                </a:srgbClr>
              </a:solidFill>
              <a:latin typeface="Saira ExtraCondensed Bold"/>
              <a:ea typeface="Saira ExtraCondensed Bold"/>
              <a:cs typeface="Saira ExtraCondensed Bold"/>
              <a:sym typeface="Saira ExtraCondensed Bold"/>
            </a:endParaRPr>
          </a:p>
          <a:p>
            <a:pPr algn="r">
              <a:lnSpc>
                <a:spcPts val="12319"/>
              </a:lnSpc>
              <a:spcAft>
                <a:spcPts val="1200"/>
              </a:spcAft>
            </a:pPr>
            <a:r>
              <a:rPr lang="en-US" sz="8800" b="1" err="1">
                <a:solidFill>
                  <a:srgbClr val="F5D104">
                    <a:alpha val="50000"/>
                  </a:srgbClr>
                </a:solidFill>
                <a:latin typeface="Saira ExtraCondensed Bold"/>
                <a:ea typeface="Saira ExtraCondensed Bold"/>
                <a:cs typeface="Saira ExtraCondensed Bold"/>
                <a:sym typeface="Saira ExtraCondensed Bold"/>
              </a:rPr>
              <a:t>Sức</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mạnh</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đoàn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kết</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các</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dân</a:t>
            </a:r>
            <a:r>
              <a:rPr lang="en-US" sz="8800" b="1">
                <a:solidFill>
                  <a:srgbClr val="F5D104">
                    <a:alpha val="50000"/>
                  </a:srgbClr>
                </a:solidFill>
                <a:latin typeface="Saira ExtraCondensed Bold"/>
                <a:ea typeface="Saira ExtraCondensed Bold"/>
                <a:cs typeface="Saira ExtraCondensed Bold"/>
                <a:sym typeface="Saira ExtraCondensed Bold"/>
              </a:rPr>
              <a:t> </a:t>
            </a:r>
            <a:r>
              <a:rPr lang="en-US" sz="8800" b="1" err="1">
                <a:solidFill>
                  <a:srgbClr val="F5D104">
                    <a:alpha val="50000"/>
                  </a:srgbClr>
                </a:solidFill>
                <a:latin typeface="Saira ExtraCondensed Bold"/>
                <a:ea typeface="Saira ExtraCondensed Bold"/>
                <a:cs typeface="Saira ExtraCondensed Bold"/>
                <a:sym typeface="Saira ExtraCondensed Bold"/>
              </a:rPr>
              <a:t>tộc</a:t>
            </a:r>
            <a:endParaRPr lang="en-US" sz="8800" b="1">
              <a:solidFill>
                <a:srgbClr val="F5D104">
                  <a:alpha val="50000"/>
                </a:srgbClr>
              </a:solidFill>
              <a:latin typeface="Saira ExtraCondensed Bold"/>
              <a:ea typeface="Saira ExtraCondensed Bold"/>
              <a:cs typeface="Saira ExtraCondensed Bold"/>
              <a:sym typeface="Saira ExtraCondensed Bold"/>
            </a:endParaRPr>
          </a:p>
          <a:p>
            <a:pPr algn="r">
              <a:lnSpc>
                <a:spcPts val="12319"/>
              </a:lnSpc>
              <a:spcAft>
                <a:spcPts val="1200"/>
              </a:spcAft>
            </a:pP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Chủ</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trương</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của</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p>
          <a:p>
            <a:pPr algn="r">
              <a:lnSpc>
                <a:spcPts val="12319"/>
              </a:lnSpc>
              <a:spcAft>
                <a:spcPts val="1200"/>
              </a:spcAft>
            </a:pPr>
            <a:r>
              <a:rPr lang="en-US" sz="13800" b="1" err="1">
                <a:solidFill>
                  <a:srgbClr val="FFFF8F"/>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Đảng</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và</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Nhà</a:t>
            </a:r>
            <a:r>
              <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 </a:t>
            </a:r>
            <a:r>
              <a:rPr lang="en-US" sz="13800" b="1" err="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rPr>
              <a:t>nước</a:t>
            </a:r>
            <a:endParaRPr lang="en-US" sz="13800" b="1">
              <a:solidFill>
                <a:srgbClr val="F5D104"/>
              </a:solidFill>
              <a:effectLst>
                <a:outerShdw blurRad="50800" dist="50800" dir="5400000" algn="ctr" rotWithShape="0">
                  <a:schemeClr val="tx1"/>
                </a:outerShdw>
              </a:effectLst>
              <a:latin typeface="Saira ExtraCondensed Bold"/>
              <a:ea typeface="Saira ExtraCondensed Bold"/>
              <a:cs typeface="Saira ExtraCondensed Bold"/>
              <a:sym typeface="Saira ExtraCondensed Bold"/>
            </a:endParaRPr>
          </a:p>
        </p:txBody>
      </p:sp>
      <p:sp>
        <p:nvSpPr>
          <p:cNvPr id="8" name="Freeform 6">
            <a:extLst>
              <a:ext uri="{FF2B5EF4-FFF2-40B4-BE49-F238E27FC236}">
                <a16:creationId xmlns:a16="http://schemas.microsoft.com/office/drawing/2014/main" id="{1777BCDD-BC5B-85B1-5B53-B58B1D646512}"/>
              </a:ext>
            </a:extLst>
          </p:cNvPr>
          <p:cNvSpPr/>
          <p:nvPr/>
        </p:nvSpPr>
        <p:spPr>
          <a:xfrm rot="5400000">
            <a:off x="24950126" y="3347879"/>
            <a:ext cx="14402251" cy="7706496"/>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6">
            <a:extLst>
              <a:ext uri="{FF2B5EF4-FFF2-40B4-BE49-F238E27FC236}">
                <a16:creationId xmlns:a16="http://schemas.microsoft.com/office/drawing/2014/main" id="{F7889EE4-C6EB-B422-4DFC-75C53981895C}"/>
              </a:ext>
            </a:extLst>
          </p:cNvPr>
          <p:cNvSpPr/>
          <p:nvPr/>
        </p:nvSpPr>
        <p:spPr>
          <a:xfrm rot="5400000">
            <a:off x="26429396" y="2375103"/>
            <a:ext cx="11950207" cy="7200000"/>
          </a:xfrm>
          <a:custGeom>
            <a:avLst/>
            <a:gdLst/>
            <a:ahLst/>
            <a:cxnLst/>
            <a:rect l="l" t="t" r="r" b="b"/>
            <a:pathLst>
              <a:path w="11950207" h="7200000">
                <a:moveTo>
                  <a:pt x="0" y="0"/>
                </a:moveTo>
                <a:lnTo>
                  <a:pt x="11950208" y="0"/>
                </a:lnTo>
                <a:lnTo>
                  <a:pt x="11950208" y="7200000"/>
                </a:lnTo>
                <a:lnTo>
                  <a:pt x="0" y="7200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2050" name="Picture 2" descr="Nghĩ về mùa xuân và vai trò lãnh đạo của Đảng -0">
            <a:extLst>
              <a:ext uri="{FF2B5EF4-FFF2-40B4-BE49-F238E27FC236}">
                <a16:creationId xmlns:a16="http://schemas.microsoft.com/office/drawing/2014/main" id="{DCCBF2A3-A8BB-4F85-EDBE-73992A92DE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5343" y="5809657"/>
            <a:ext cx="13059536" cy="8179393"/>
          </a:xfrm>
          <a:prstGeom prst="roundRect">
            <a:avLst>
              <a:gd name="adj" fmla="val 8594"/>
            </a:avLst>
          </a:prstGeom>
          <a:solidFill>
            <a:srgbClr val="FFFFFF">
              <a:shade val="85000"/>
            </a:srgbClr>
          </a:solidFill>
          <a:ln>
            <a:noFill/>
          </a:ln>
          <a:effectLst>
            <a:outerShdw blurRad="635000" dist="381000" dir="3000000" algn="ctr" rotWithShape="0">
              <a:schemeClr val="tx1">
                <a:alpha val="70000"/>
              </a:schemeClr>
            </a:outerShdw>
          </a:effectLst>
        </p:spPr>
      </p:pic>
      <p:sp>
        <p:nvSpPr>
          <p:cNvPr id="3" name="TextBox 5">
            <a:extLst>
              <a:ext uri="{FF2B5EF4-FFF2-40B4-BE49-F238E27FC236}">
                <a16:creationId xmlns:a16="http://schemas.microsoft.com/office/drawing/2014/main" id="{5F1CD42A-3A27-679E-176D-38AC6D14FA61}"/>
              </a:ext>
            </a:extLst>
          </p:cNvPr>
          <p:cNvSpPr txBox="1"/>
          <p:nvPr/>
        </p:nvSpPr>
        <p:spPr>
          <a:xfrm>
            <a:off x="1533545" y="1985063"/>
            <a:ext cx="33112576" cy="2754600"/>
          </a:xfrm>
          <a:prstGeom prst="rect">
            <a:avLst/>
          </a:prstGeom>
        </p:spPr>
        <p:txBody>
          <a:bodyPr lIns="0" tIns="0" rIns="0" bIns="0" rtlCol="0" anchor="t">
            <a:spAutoFit/>
          </a:bodyPr>
          <a:lstStyle/>
          <a:p>
            <a:pPr>
              <a:lnSpc>
                <a:spcPts val="22427"/>
              </a:lnSpc>
            </a:pPr>
            <a:r>
              <a:rPr lang="en-US" sz="15600" b="1">
                <a:solidFill>
                  <a:srgbClr val="F5D104"/>
                </a:solidFill>
                <a:latin typeface="Saira ExtraCondensed Bold"/>
                <a:ea typeface="Saira ExtraCondensed Bold"/>
                <a:cs typeface="Saira ExtraCondensed Bold"/>
                <a:sym typeface="Saira ExtraCondensed Bold"/>
              </a:rPr>
              <a:t>I. </a:t>
            </a:r>
            <a:r>
              <a:rPr lang="en-US" sz="15600" b="1">
                <a:solidFill>
                  <a:srgbClr val="F5D104"/>
                </a:solidFill>
                <a:effectLst>
                  <a:outerShdw blurRad="203200" dist="38100" dir="5400000" algn="t" rotWithShape="0">
                    <a:prstClr val="black">
                      <a:alpha val="40000"/>
                    </a:prstClr>
                  </a:outerShdw>
                </a:effectLst>
                <a:latin typeface="Saira ExtraCondensed Bold"/>
                <a:ea typeface="Saira ExtraCondensed Bold"/>
                <a:cs typeface="Saira ExtraCondensed Bold"/>
                <a:sym typeface="Saira ExtraCondensed Bold"/>
              </a:rPr>
              <a:t>ĐỘNG LỰC CỦA CÔNG CUỘC XÂY DỰNG CNXH</a:t>
            </a:r>
          </a:p>
        </p:txBody>
      </p:sp>
    </p:spTree>
    <p:extLst>
      <p:ext uri="{BB962C8B-B14F-4D97-AF65-F5344CB8AC3E}">
        <p14:creationId xmlns:p14="http://schemas.microsoft.com/office/powerpoint/2010/main" val="397638468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aa28c9f-f4c9-4b6b-8c60-2aca6b29b5f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5D80A961CF914CB6C77C0CF800026B" ma:contentTypeVersion="6" ma:contentTypeDescription="Create a new document." ma:contentTypeScope="" ma:versionID="1a4a36cfb023264ade4575dde6387645">
  <xsd:schema xmlns:xsd="http://www.w3.org/2001/XMLSchema" xmlns:xs="http://www.w3.org/2001/XMLSchema" xmlns:p="http://schemas.microsoft.com/office/2006/metadata/properties" xmlns:ns3="9aa28c9f-f4c9-4b6b-8c60-2aca6b29b5ff" targetNamespace="http://schemas.microsoft.com/office/2006/metadata/properties" ma:root="true" ma:fieldsID="05eca39b2a10338f964c8de41cd63312" ns3:_="">
    <xsd:import namespace="9aa28c9f-f4c9-4b6b-8c60-2aca6b29b5ff"/>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a28c9f-f4c9-4b6b-8c60-2aca6b29b5ff"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2D73DB-C6CB-4759-8CCD-20410A000DB7}">
  <ds:schemaRefs>
    <ds:schemaRef ds:uri="9aa28c9f-f4c9-4b6b-8c60-2aca6b29b5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165252E-6E40-46AD-A3ED-1BD5A9769FFD}">
  <ds:schemaRefs>
    <ds:schemaRef ds:uri="http://schemas.microsoft.com/sharepoint/v3/contenttype/forms"/>
  </ds:schemaRefs>
</ds:datastoreItem>
</file>

<file path=customXml/itemProps3.xml><?xml version="1.0" encoding="utf-8"?>
<ds:datastoreItem xmlns:ds="http://schemas.openxmlformats.org/officeDocument/2006/customXml" ds:itemID="{E7E0F15C-CEF5-43F2-B7FD-F9C4525DE196}">
  <ds:schemaRefs>
    <ds:schemaRef ds:uri="9aa28c9f-f4c9-4b6b-8c60-2aca6b29b5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1986</Words>
  <Application>Microsoft Office PowerPoint</Application>
  <PresentationFormat>Custom</PresentationFormat>
  <Paragraphs>413</Paragraphs>
  <Slides>45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Dancing Script Bold</vt:lpstr>
      <vt:lpstr>Calibri</vt:lpstr>
      <vt:lpstr>Saira ExtraCondensed Ultra-Bold</vt:lpstr>
      <vt:lpstr>Aptos</vt:lpstr>
      <vt:lpstr>Saira ExtraCondensed Bold</vt:lpstr>
      <vt:lpstr>Cambria</vt:lpstr>
      <vt:lpstr>Wingdings</vt:lpstr>
      <vt:lpstr>Arial</vt:lpstr>
      <vt:lpstr>1FTV VIP Komika Axis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Banner Khổ ngang Trích dẫn Quốc khánh Việt Nam Graffiti Đỏ Vàng</dc:title>
  <dc:creator>Ly Nguyen Le Thien</dc:creator>
  <cp:lastModifiedBy>THÁI MINH HUY</cp:lastModifiedBy>
  <cp:revision>2</cp:revision>
  <dcterms:created xsi:type="dcterms:W3CDTF">2006-08-16T00:00:00Z</dcterms:created>
  <dcterms:modified xsi:type="dcterms:W3CDTF">2025-06-14T09:57:16Z</dcterms:modified>
  <dc:identifier>DAGqD3PMa30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0x010100245D80A961CF914CB6C77C0CF800026B</vt:lpwstr>
  </property>
</Properties>
</file>